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Bebas Neue"/>
      <p:regular r:id="rId24"/>
    </p:embeddedFon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gNw1C3eT/NPc7CpFPkqS5wXVx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BebasNeue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54dffbda3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a54dffbda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8cfb3d65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a8cfb3d65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8cfb3d65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a8cfb3d656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8cfb3d65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a8cfb3d656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8cfb3d65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a8cfb3d656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8cfb3d65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a8cfb3d656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8cfb3d65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a8cfb3d656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8cfb3d65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a8cfb3d656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8cfb3d65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a8cfb3d656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5699433f8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a5699433f8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54dffbda3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a54dffbda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8cfb3d6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a8cfb3d65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63d511a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a63d511a2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5699433f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a5699433f8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5699433f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a5699433f8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712aa815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a712aa815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712aa815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a712aa8150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54dffbda3_1_10"/>
          <p:cNvSpPr txBox="1"/>
          <p:nvPr>
            <p:ph idx="1" type="subTitle"/>
          </p:nvPr>
        </p:nvSpPr>
        <p:spPr>
          <a:xfrm>
            <a:off x="1524000" y="1363741"/>
            <a:ext cx="91440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Welcome back to HOG Tech University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I’m Andrew Beirnes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Welding Engineer &amp; Certified Welding Inspector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8cfb3d656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dross removal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7" name="Google Shape;147;ga8cfb3d656_0_10"/>
          <p:cNvSpPr txBox="1"/>
          <p:nvPr>
            <p:ph idx="1" type="body"/>
          </p:nvPr>
        </p:nvSpPr>
        <p:spPr>
          <a:xfrm>
            <a:off x="433775" y="1825625"/>
            <a:ext cx="11398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Always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remove dross from the back edge of the cut and the face of the cut prior to subsequent processing.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This can be achieved with a grinder, rotary file, or other mechanical means.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ga8cfb3d656_0_10"/>
          <p:cNvSpPr txBox="1"/>
          <p:nvPr/>
        </p:nvSpPr>
        <p:spPr>
          <a:xfrm>
            <a:off x="12318725" y="67375"/>
            <a:ext cx="1876800" cy="192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Removing Dross from a plasma cutter.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8cfb3d656_0_14"/>
          <p:cNvSpPr txBox="1"/>
          <p:nvPr>
            <p:ph type="ctrTitle"/>
          </p:nvPr>
        </p:nvSpPr>
        <p:spPr>
          <a:xfrm>
            <a:off x="1524000" y="11048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oxy-fuel</a:t>
            </a: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 Cutting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4" name="Google Shape;154;ga8cfb3d656_0_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WELDER TRAINING UNIT 9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8cfb3d656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PROCESS</a:t>
            </a: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 BASICS (oxy-fuel cUTTING)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0" name="Google Shape;160;ga8cfb3d656_0_19"/>
          <p:cNvSpPr txBox="1"/>
          <p:nvPr>
            <p:ph idx="1" type="body"/>
          </p:nvPr>
        </p:nvSpPr>
        <p:spPr>
          <a:xfrm>
            <a:off x="84475" y="1825625"/>
            <a:ext cx="698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Oxy-Fuel Gas uses the exothermic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reaction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between iron and oxygen to cut material.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In essence the process is “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burning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” the steel by rapidly oxidizing the iron in the steel (rusing).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For this reason Oxy-Fuel cutting is limited to carbon steels. Stainless steels are rust-resistant making them resistant to the cutting action.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Due to the exothermic nature of the process there is no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theoretical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limit to cutting thickness so long as enough oxygen is applied.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1" name="Google Shape;161;ga8cfb3d656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675" y="1843225"/>
            <a:ext cx="4816924" cy="391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a8cfb3d656_0_19"/>
          <p:cNvSpPr txBox="1"/>
          <p:nvPr/>
        </p:nvSpPr>
        <p:spPr>
          <a:xfrm>
            <a:off x="7320550" y="5861775"/>
            <a:ext cx="397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http://www.halversoncts.com/43-oxygen-cutting-process.html</a:t>
            </a:r>
            <a:endParaRPr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8cfb3d656_0_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PROCESS BASICS (oxy-fuel cUTTING)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8" name="Google Shape;168;ga8cfb3d656_0_29"/>
          <p:cNvSpPr txBox="1"/>
          <p:nvPr>
            <p:ph idx="1" type="body"/>
          </p:nvPr>
        </p:nvSpPr>
        <p:spPr>
          <a:xfrm>
            <a:off x="84475" y="1825625"/>
            <a:ext cx="698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Typical gas used is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Acetylene.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Acetylene setting is around 5-10psi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Acetylene becomes unstable above 15psi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Oxygen must be pure 99.8%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Oxygen is typically set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around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60 psi however can be increased based on thickness of material.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9" name="Google Shape;169;ga8cfb3d656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675" y="1843225"/>
            <a:ext cx="4816924" cy="391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a8cfb3d656_0_29"/>
          <p:cNvSpPr txBox="1"/>
          <p:nvPr/>
        </p:nvSpPr>
        <p:spPr>
          <a:xfrm>
            <a:off x="7320550" y="5861775"/>
            <a:ext cx="397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http://www.halversoncts.com/43-oxygen-cutting-process.html</a:t>
            </a:r>
            <a:endParaRPr sz="900"/>
          </a:p>
        </p:txBody>
      </p:sp>
      <p:sp>
        <p:nvSpPr>
          <p:cNvPr id="171" name="Google Shape;171;ga8cfb3d656_0_29"/>
          <p:cNvSpPr txBox="1"/>
          <p:nvPr/>
        </p:nvSpPr>
        <p:spPr>
          <a:xfrm>
            <a:off x="12318725" y="67375"/>
            <a:ext cx="1876800" cy="192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Show Gas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Cylinders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Setting the pressure.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8cfb3d656_0_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PROCESS BASICS (oxy-fuel cUTTING)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7" name="Google Shape;177;ga8cfb3d656_0_36"/>
          <p:cNvSpPr txBox="1"/>
          <p:nvPr>
            <p:ph idx="1" type="body"/>
          </p:nvPr>
        </p:nvSpPr>
        <p:spPr>
          <a:xfrm>
            <a:off x="111150" y="1629925"/>
            <a:ext cx="698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Base Material should be preheated with a neutral flame (1:1 ratio of Acetylene and Oxygen)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spcBef>
                <a:spcPts val="5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This is only to increase the susceptibility of rusting by the base metal not to melt the base material.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Oxygen jet valve is then depressed to release a stream of oxygen to the material. If the material is properly pre-heated a cut will initiate.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Note: When piercing it must make it through the first time. Any dross that has been expelled cannot but re-cut but can be blown through the hole.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8" name="Google Shape;178;ga8cfb3d656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1675" y="1281429"/>
            <a:ext cx="4131126" cy="514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a8cfb3d656_0_36"/>
          <p:cNvSpPr/>
          <p:nvPr/>
        </p:nvSpPr>
        <p:spPr>
          <a:xfrm>
            <a:off x="7337550" y="3313500"/>
            <a:ext cx="4349700" cy="21348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a8cfb3d656_0_36"/>
          <p:cNvSpPr txBox="1"/>
          <p:nvPr/>
        </p:nvSpPr>
        <p:spPr>
          <a:xfrm>
            <a:off x="7391675" y="6569050"/>
            <a:ext cx="4740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http://www.halversoncts.com/43-oxygen-cutting-process.html</a:t>
            </a:r>
            <a:endParaRPr sz="900"/>
          </a:p>
        </p:txBody>
      </p:sp>
      <p:sp>
        <p:nvSpPr>
          <p:cNvPr id="181" name="Google Shape;181;ga8cfb3d656_0_36"/>
          <p:cNvSpPr txBox="1"/>
          <p:nvPr/>
        </p:nvSpPr>
        <p:spPr>
          <a:xfrm>
            <a:off x="12318725" y="67375"/>
            <a:ext cx="1876800" cy="192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we can get a shot of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neutralizing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the flame.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8cfb3d656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Cutting</a:t>
            </a: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 (oxy-fuel cUTTING)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7" name="Google Shape;187;ga8cfb3d656_0_45"/>
          <p:cNvSpPr txBox="1"/>
          <p:nvPr>
            <p:ph idx="1" type="body"/>
          </p:nvPr>
        </p:nvSpPr>
        <p:spPr>
          <a:xfrm>
            <a:off x="84475" y="1825625"/>
            <a:ext cx="698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When Cutting it is best to move as fast as possible without loosing the exothermic reaction.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Moving with this speed will lag the bottom of the cut slightly with the top of the cut so be sure to let it catch up at the end of a cut.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spcBef>
                <a:spcPts val="5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If there is an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excessive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dragline then the oxygen pressure is too low, or you are moving too fast.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The correct speed and pressure will result in a clean cut with minimal dross to be removed.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8" name="Google Shape;188;ga8cfb3d656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275" y="1690829"/>
            <a:ext cx="4771225" cy="13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a8cfb3d656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275" y="3932238"/>
            <a:ext cx="4771225" cy="14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a8cfb3d656_0_45"/>
          <p:cNvSpPr txBox="1"/>
          <p:nvPr/>
        </p:nvSpPr>
        <p:spPr>
          <a:xfrm>
            <a:off x="8436300" y="2913225"/>
            <a:ext cx="2917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Correct Cut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ga8cfb3d656_0_45"/>
          <p:cNvSpPr txBox="1"/>
          <p:nvPr/>
        </p:nvSpPr>
        <p:spPr>
          <a:xfrm>
            <a:off x="7301975" y="5244875"/>
            <a:ext cx="43851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Too Fast, Note the buildup of Dross along the edge.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ga8cfb3d656_0_45"/>
          <p:cNvSpPr txBox="1"/>
          <p:nvPr/>
        </p:nvSpPr>
        <p:spPr>
          <a:xfrm>
            <a:off x="12318725" y="67375"/>
            <a:ext cx="1876800" cy="192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Video of cutting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8cfb3d656_0_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Cutting (oxy-fuel cUTTING)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8" name="Google Shape;198;ga8cfb3d656_0_56"/>
          <p:cNvSpPr txBox="1"/>
          <p:nvPr>
            <p:ph idx="1" type="body"/>
          </p:nvPr>
        </p:nvSpPr>
        <p:spPr>
          <a:xfrm>
            <a:off x="128975" y="1220725"/>
            <a:ext cx="6985800" cy="52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​(1) A good cut in 1″ (25.4mm) plate. The edge is square, and the drag lines are essentially vertical and not too pronounced.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(2) The preheat flames were too small for this cut, and the cutting speed was too slow, causing bad gouging at the bottom.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(3) The preheating flames were too long, causing the top surface to melt over. The cut edge is irregular, and there is an excessive amount of adhering slag.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(4) The oxygen pressure was too low, resulting in the top edge melting over because of the slow cutting speed.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(5) The oxygen pressure was too high and the nozzle size too small, so that control of the cut was lost.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(6) The cutting speed was too slow, emphasizing irregularities of the drag lines.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(7) The cutting speed was too fast, resulting in a pronounced break in the dragline, and an irregular cut edge.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(8) The torch travel was unsteady, resulting in a wavy and irregular cut edge.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​(9) The cut was lost and not carefully restarted, causing bad gouges at the restarting point. (American Welding Society)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9" name="Google Shape;199;ga8cfb3d656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248" y="365125"/>
            <a:ext cx="4238050" cy="6340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a8cfb3d656_0_56"/>
          <p:cNvSpPr txBox="1"/>
          <p:nvPr/>
        </p:nvSpPr>
        <p:spPr>
          <a:xfrm>
            <a:off x="128975" y="6551275"/>
            <a:ext cx="54384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http://www.halversoncts.com/146-cutting-steel-with-the-oxyfuel-gas-cutting-torch.html</a:t>
            </a:r>
            <a:endParaRPr sz="900"/>
          </a:p>
        </p:txBody>
      </p:sp>
      <p:sp>
        <p:nvSpPr>
          <p:cNvPr id="201" name="Google Shape;201;ga8cfb3d656_0_56"/>
          <p:cNvSpPr/>
          <p:nvPr/>
        </p:nvSpPr>
        <p:spPr>
          <a:xfrm>
            <a:off x="11353800" y="556050"/>
            <a:ext cx="284700" cy="2490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a8cfb3d656_0_56"/>
          <p:cNvSpPr/>
          <p:nvPr/>
        </p:nvSpPr>
        <p:spPr>
          <a:xfrm>
            <a:off x="11353800" y="1268825"/>
            <a:ext cx="284700" cy="249000"/>
          </a:xfrm>
          <a:prstGeom prst="ellipse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a8cfb3d656_0_56"/>
          <p:cNvSpPr/>
          <p:nvPr/>
        </p:nvSpPr>
        <p:spPr>
          <a:xfrm>
            <a:off x="11353800" y="4134200"/>
            <a:ext cx="284700" cy="249000"/>
          </a:xfrm>
          <a:prstGeom prst="ellipse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a8cfb3d656_0_56"/>
          <p:cNvSpPr/>
          <p:nvPr/>
        </p:nvSpPr>
        <p:spPr>
          <a:xfrm>
            <a:off x="11353800" y="5558550"/>
            <a:ext cx="284700" cy="249000"/>
          </a:xfrm>
          <a:prstGeom prst="ellipse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a8cfb3d656_0_56"/>
          <p:cNvSpPr/>
          <p:nvPr/>
        </p:nvSpPr>
        <p:spPr>
          <a:xfrm>
            <a:off x="11353800" y="1981600"/>
            <a:ext cx="284700" cy="249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a8cfb3d656_0_56"/>
          <p:cNvSpPr/>
          <p:nvPr/>
        </p:nvSpPr>
        <p:spPr>
          <a:xfrm>
            <a:off x="11353800" y="2747750"/>
            <a:ext cx="284700" cy="249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a8cfb3d656_0_56"/>
          <p:cNvSpPr/>
          <p:nvPr/>
        </p:nvSpPr>
        <p:spPr>
          <a:xfrm>
            <a:off x="11353800" y="3440975"/>
            <a:ext cx="284700" cy="249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a8cfb3d656_0_56"/>
          <p:cNvSpPr/>
          <p:nvPr/>
        </p:nvSpPr>
        <p:spPr>
          <a:xfrm>
            <a:off x="11353800" y="4827425"/>
            <a:ext cx="284700" cy="249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a8cfb3d656_0_56"/>
          <p:cNvSpPr/>
          <p:nvPr/>
        </p:nvSpPr>
        <p:spPr>
          <a:xfrm>
            <a:off x="11353800" y="6325900"/>
            <a:ext cx="284700" cy="249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8cfb3d656_0_7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Cleaning (oxy-fuel cUTTING)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5" name="Google Shape;215;ga8cfb3d656_0_79"/>
          <p:cNvSpPr txBox="1"/>
          <p:nvPr>
            <p:ph idx="1" type="body"/>
          </p:nvPr>
        </p:nvSpPr>
        <p:spPr>
          <a:xfrm>
            <a:off x="128975" y="1481125"/>
            <a:ext cx="6985800" cy="49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•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All dross should be removed prior to subsequent processing.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•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The surface of the cut should be ground prior to welding to remove any residual oxidation caused by cutting.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Helvetica Neue"/>
              <a:buChar char="•"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Most dross can be removed with a pair of pliers.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ga8cfb3d656_0_79"/>
          <p:cNvSpPr txBox="1"/>
          <p:nvPr/>
        </p:nvSpPr>
        <p:spPr>
          <a:xfrm>
            <a:off x="128975" y="6551275"/>
            <a:ext cx="54384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http://www.halversoncts.com/146-cutting-steel-with-the-oxyfuel-gas-cutting-torch.html</a:t>
            </a:r>
            <a:endParaRPr sz="900"/>
          </a:p>
        </p:txBody>
      </p:sp>
      <p:pic>
        <p:nvPicPr>
          <p:cNvPr id="217" name="Google Shape;217;ga8cfb3d656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075" y="1238375"/>
            <a:ext cx="40862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a8cfb3d656_0_79"/>
          <p:cNvSpPr txBox="1"/>
          <p:nvPr/>
        </p:nvSpPr>
        <p:spPr>
          <a:xfrm>
            <a:off x="9170700" y="2609975"/>
            <a:ext cx="44556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http://www.gas-tec.com/flamecutting.html</a:t>
            </a:r>
            <a:endParaRPr sz="900"/>
          </a:p>
        </p:txBody>
      </p:sp>
      <p:pic>
        <p:nvPicPr>
          <p:cNvPr id="219" name="Google Shape;219;ga8cfb3d656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5188" y="3064400"/>
            <a:ext cx="3017375" cy="301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a8cfb3d656_0_79"/>
          <p:cNvSpPr txBox="1"/>
          <p:nvPr/>
        </p:nvSpPr>
        <p:spPr>
          <a:xfrm>
            <a:off x="8548050" y="6019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https://timesaversinc.com/heavy-slag-removal</a:t>
            </a:r>
            <a:endParaRPr sz="900"/>
          </a:p>
        </p:txBody>
      </p:sp>
      <p:sp>
        <p:nvSpPr>
          <p:cNvPr id="221" name="Google Shape;221;ga8cfb3d656_0_79"/>
          <p:cNvSpPr txBox="1"/>
          <p:nvPr/>
        </p:nvSpPr>
        <p:spPr>
          <a:xfrm>
            <a:off x="12318725" y="67375"/>
            <a:ext cx="1876800" cy="192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Removing Dross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5699433f8_0_19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RECAP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7" name="Google Shape;227;ga5699433f8_0_19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EQUIPMENT SETTINGS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TUNGSTEN PREP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WELDING TECHNIQUES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54dffbda3_1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Closing Statement</a:t>
            </a:r>
            <a:endParaRPr/>
          </a:p>
        </p:txBody>
      </p:sp>
      <p:sp>
        <p:nvSpPr>
          <p:cNvPr id="233" name="Google Shape;233;ga54dffbda3_1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Again thank you for watching unit 5 of Welder Training I’m Andrew Beirnes with Hog Tech University.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See you on the next Unit!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1048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Cutting Processes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WELDER TRAINING UNIT 8 &amp; 9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8cfb3d656_0_0"/>
          <p:cNvSpPr txBox="1"/>
          <p:nvPr>
            <p:ph type="ctrTitle"/>
          </p:nvPr>
        </p:nvSpPr>
        <p:spPr>
          <a:xfrm>
            <a:off x="1524000" y="11048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Plasma Cutting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6" name="Google Shape;96;ga8cfb3d656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WELDER TRAINING UNIT 8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OBJECTIVES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PROCESS BASICS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COMPONENTS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EQUIPMENT SETTINGS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TECHNIQUES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63d511a24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PROCESS BASICS (</a:t>
            </a: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pLASMA</a:t>
            </a: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 cUTTING)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8" name="Google Shape;108;ga63d511a24_0_0"/>
          <p:cNvSpPr txBox="1"/>
          <p:nvPr>
            <p:ph idx="1" type="body"/>
          </p:nvPr>
        </p:nvSpPr>
        <p:spPr>
          <a:xfrm>
            <a:off x="111175" y="1496500"/>
            <a:ext cx="698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Plasma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Cutting Uses an arc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similar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to GTAW blown into a plasma jet using compressed gas.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The Plasma melts the material while the compressed gas removes the material.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There are two modes/styles of plasma cutting.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Indirect (Self Arcing)- The plasma is not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transferred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 to the base material the torch arcs back on itself and uses the compressed gas to push the heat from the arc to the base material.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Helvetica Neue"/>
              <a:buChar char="•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Direct - The arc is established between the workpiece and the torch and the gas removes the molten material.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ga63d511a24_0_0"/>
          <p:cNvPicPr preferRelativeResize="0"/>
          <p:nvPr/>
        </p:nvPicPr>
        <p:blipFill rotWithShape="1">
          <a:blip r:embed="rId3">
            <a:alphaModFix/>
          </a:blip>
          <a:srcRect b="0" l="0" r="0" t="12533"/>
          <a:stretch/>
        </p:blipFill>
        <p:spPr>
          <a:xfrm>
            <a:off x="7150325" y="1825625"/>
            <a:ext cx="5078124" cy="311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5699433f8_0_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equipment setup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5" name="Google Shape;115;ga5699433f8_0_25"/>
          <p:cNvSpPr txBox="1"/>
          <p:nvPr>
            <p:ph idx="1" type="body"/>
          </p:nvPr>
        </p:nvSpPr>
        <p:spPr>
          <a:xfrm>
            <a:off x="433775" y="1825625"/>
            <a:ext cx="11398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Plug in the Welder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Power Switch Location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Connect to Gas (Shop Air)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Ground Placement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ga5699433f8_0_25"/>
          <p:cNvSpPr txBox="1"/>
          <p:nvPr/>
        </p:nvSpPr>
        <p:spPr>
          <a:xfrm>
            <a:off x="12452125" y="67375"/>
            <a:ext cx="1743300" cy="192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Setup Shots.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-Plug in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Cutter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Power Switch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Shop Air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Ground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5699433f8_0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equipment settings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2" name="Google Shape;122;ga5699433f8_0_17"/>
          <p:cNvSpPr txBox="1"/>
          <p:nvPr>
            <p:ph idx="1" type="body"/>
          </p:nvPr>
        </p:nvSpPr>
        <p:spPr>
          <a:xfrm>
            <a:off x="433775" y="1825625"/>
            <a:ext cx="11398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ain setting on a Plasma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Cutting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machine.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Amperage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Too High of amperage and the cut will taper/round off.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Too Low of amperage and the cut will be wider at the bottom than the top.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Correct amperage will still have a taper but a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consistent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angle and minimal kerf.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ga5699433f8_0_17"/>
          <p:cNvSpPr txBox="1"/>
          <p:nvPr/>
        </p:nvSpPr>
        <p:spPr>
          <a:xfrm>
            <a:off x="12318725" y="67375"/>
            <a:ext cx="1876800" cy="192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Setup Shots.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Amperage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a5699433f8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552" y="4247450"/>
            <a:ext cx="5059025" cy="216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a5699433f8_0_17"/>
          <p:cNvSpPr txBox="1"/>
          <p:nvPr/>
        </p:nvSpPr>
        <p:spPr>
          <a:xfrm>
            <a:off x="6773550" y="6417175"/>
            <a:ext cx="52428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http://www.promotioncontrols.com/cutting-tips-and-tricks-char2.php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712aa8150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Arc Initiation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ga712aa8150_0_5"/>
          <p:cNvSpPr txBox="1"/>
          <p:nvPr/>
        </p:nvSpPr>
        <p:spPr>
          <a:xfrm>
            <a:off x="12318725" y="67375"/>
            <a:ext cx="1876800" cy="192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Starting a Plasma cutter.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a712aa8150_0_5"/>
          <p:cNvSpPr txBox="1"/>
          <p:nvPr>
            <p:ph idx="1" type="body"/>
          </p:nvPr>
        </p:nvSpPr>
        <p:spPr>
          <a:xfrm>
            <a:off x="433775" y="1825625"/>
            <a:ext cx="11398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HOG uses pilot arc plasma cutters meaning they self arc to start then the arc moves to the work piece.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When plunging a cut start the arc and move higher to avoid molten material getting into the drag shield or tip.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There should be a standoff of about ¼” between the drag shield and the workpiece.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712aa8150_0_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Bebas Neue"/>
                <a:ea typeface="Bebas Neue"/>
                <a:cs typeface="Bebas Neue"/>
                <a:sym typeface="Bebas Neue"/>
              </a:rPr>
              <a:t>Replacing consumables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8" name="Google Shape;138;ga712aa8150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5075" y="1809600"/>
            <a:ext cx="4356400" cy="44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a712aa8150_0_11"/>
          <p:cNvSpPr txBox="1"/>
          <p:nvPr>
            <p:ph idx="1" type="body"/>
          </p:nvPr>
        </p:nvSpPr>
        <p:spPr>
          <a:xfrm>
            <a:off x="433775" y="1825625"/>
            <a:ext cx="6263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Replacement of parts are required as the gun wears, parts should be on hand in the parts room.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When plunging a cut start the arc and move higher to avoid molten material getting into the drag shield or tip.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ga712aa8150_0_11"/>
          <p:cNvSpPr txBox="1"/>
          <p:nvPr/>
        </p:nvSpPr>
        <p:spPr>
          <a:xfrm>
            <a:off x="12318725" y="67375"/>
            <a:ext cx="1876800" cy="192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-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Show Worn out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a712aa8150_0_11"/>
          <p:cNvSpPr txBox="1"/>
          <p:nvPr/>
        </p:nvSpPr>
        <p:spPr>
          <a:xfrm>
            <a:off x="7088500" y="6301200"/>
            <a:ext cx="3896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https://www.millerwelds.com/-/media/miller-electric/imported-mam-assets/spec-sheets/5/c/8/pc9-8.pdf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2020-10-26T17:04:27Z</dcterms:created>
  <dc:creator>Andrew Beirnes</dc:creator>
</cp:coreProperties>
</file>