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Bebas Neue"/>
      <p:regular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hEEIMzipNU9RuKMOGEOUK79Ey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BebasNeue-regular.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54dffbda3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a54dffbda3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5699433f8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a5699433f8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5699433f8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a5699433f8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5699433f8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a5699433f8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5699433f8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a5699433f8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5699433f8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a5699433f8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5699433f8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a5699433f8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5699433f8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a5699433f8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5699433f8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a5699433f8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5699433f8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a5699433f8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5699433f8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a5699433f8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5699433f8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a5699433f8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5699433f8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a5699433f8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5699433f8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a5699433f8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5699433f8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ga5699433f8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5699433f8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a5699433f8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54dffbda3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a54dffbda3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5699433f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a5699433f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5699433f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a5699433f8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5699433f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a5699433f8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5699433f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a5699433f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5699433f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a5699433f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5699433f8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a5699433f8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tpXFGpSXONY" TargetMode="External"/><Relationship Id="rId4" Type="http://schemas.openxmlformats.org/officeDocument/2006/relationships/hyperlink" Target="https://www.youtube.com/watch?v=ngrqcDdVyhM" TargetMode="External"/><Relationship Id="rId5" Type="http://schemas.openxmlformats.org/officeDocument/2006/relationships/hyperlink" Target="https://www.youtube.com/watch?v=WNRBSUNvFEs" TargetMode="External"/><Relationship Id="rId6" Type="http://schemas.openxmlformats.org/officeDocument/2006/relationships/hyperlink" Target="https://www.youtube.com/watch?v=JKbZPjNPBHE" TargetMode="External"/><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a54dffbda3_1_10"/>
          <p:cNvSpPr txBox="1"/>
          <p:nvPr>
            <p:ph idx="1" type="subTitle"/>
          </p:nvPr>
        </p:nvSpPr>
        <p:spPr>
          <a:xfrm>
            <a:off x="1524000" y="1363741"/>
            <a:ext cx="9144000" cy="3894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en-US"/>
              <a:t>Welcome back to HOG Tech University </a:t>
            </a:r>
            <a:endParaRPr/>
          </a:p>
          <a:p>
            <a:pPr indent="0" lvl="0" marL="0" rtl="0" algn="ctr">
              <a:lnSpc>
                <a:spcPct val="90000"/>
              </a:lnSpc>
              <a:spcBef>
                <a:spcPts val="1000"/>
              </a:spcBef>
              <a:spcAft>
                <a:spcPts val="0"/>
              </a:spcAft>
              <a:buSzPts val="2400"/>
              <a:buNone/>
            </a:pPr>
            <a:r>
              <a:rPr lang="en-US"/>
              <a:t>I’m Andrew Beirnes</a:t>
            </a:r>
            <a:endParaRPr/>
          </a:p>
          <a:p>
            <a:pPr indent="0" lvl="0" marL="0" rtl="0" algn="ctr">
              <a:lnSpc>
                <a:spcPct val="90000"/>
              </a:lnSpc>
              <a:spcBef>
                <a:spcPts val="1000"/>
              </a:spcBef>
              <a:spcAft>
                <a:spcPts val="0"/>
              </a:spcAft>
              <a:buSzPts val="2400"/>
              <a:buNone/>
            </a:pPr>
            <a:r>
              <a:rPr lang="en-US"/>
              <a:t>Welding Engineer &amp; Certified Welding Inspector</a:t>
            </a:r>
            <a:endParaRPr/>
          </a:p>
          <a:p>
            <a:pPr indent="0" lvl="0" marL="0" rtl="0" algn="ctr">
              <a:lnSpc>
                <a:spcPct val="90000"/>
              </a:lnSpc>
              <a:spcBef>
                <a:spcPts val="1000"/>
              </a:spcBef>
              <a:spcAft>
                <a:spcPts val="0"/>
              </a:spcAft>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a5699433f8_0_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equipment settings </a:t>
            </a:r>
            <a:r>
              <a:rPr lang="en-US" sz="3000">
                <a:latin typeface="Bebas Neue"/>
                <a:ea typeface="Bebas Neue"/>
                <a:cs typeface="Bebas Neue"/>
                <a:sym typeface="Bebas Neue"/>
              </a:rPr>
              <a:t>(Voltage)</a:t>
            </a:r>
            <a:endParaRPr sz="3000">
              <a:latin typeface="Bebas Neue"/>
              <a:ea typeface="Bebas Neue"/>
              <a:cs typeface="Bebas Neue"/>
              <a:sym typeface="Bebas Neue"/>
            </a:endParaRPr>
          </a:p>
        </p:txBody>
      </p:sp>
      <p:sp>
        <p:nvSpPr>
          <p:cNvPr id="148" name="Google Shape;148;ga5699433f8_0_65"/>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Voltage is held constant </a:t>
            </a:r>
            <a:r>
              <a:rPr lang="en-US"/>
              <a:t>during</a:t>
            </a:r>
            <a:r>
              <a:rPr lang="en-US"/>
              <a:t> welding.</a:t>
            </a:r>
            <a:br>
              <a:rPr lang="en-US"/>
            </a:br>
            <a:endParaRPr/>
          </a:p>
          <a:p>
            <a:pPr indent="-342900" lvl="0" marL="457200" rtl="0" algn="l">
              <a:spcBef>
                <a:spcPts val="0"/>
              </a:spcBef>
              <a:spcAft>
                <a:spcPts val="0"/>
              </a:spcAft>
              <a:buSzPts val="1800"/>
              <a:buChar char="●"/>
            </a:pPr>
            <a:r>
              <a:rPr lang="en-US"/>
              <a:t>Voltage controls the Arc Length and shape.</a:t>
            </a:r>
            <a:br>
              <a:rPr lang="en-US"/>
            </a:br>
            <a:endParaRPr/>
          </a:p>
          <a:p>
            <a:pPr indent="-342900" lvl="1" marL="914400" rtl="0" algn="l">
              <a:spcBef>
                <a:spcPts val="0"/>
              </a:spcBef>
              <a:spcAft>
                <a:spcPts val="0"/>
              </a:spcAft>
              <a:buSzPts val="1800"/>
              <a:buChar char="○"/>
            </a:pPr>
            <a:r>
              <a:rPr lang="en-US"/>
              <a:t>Lower Voltage = Shorter, Narrower Arc.</a:t>
            </a:r>
            <a:br>
              <a:rPr lang="en-US"/>
            </a:br>
            <a:endParaRPr/>
          </a:p>
          <a:p>
            <a:pPr indent="-342900" lvl="1" marL="914400" rtl="0" algn="l">
              <a:spcBef>
                <a:spcPts val="0"/>
              </a:spcBef>
              <a:spcAft>
                <a:spcPts val="0"/>
              </a:spcAft>
              <a:buSzPts val="1800"/>
              <a:buChar char="○"/>
            </a:pPr>
            <a:r>
              <a:rPr lang="en-US"/>
              <a:t>Higher Voltage = Longer, Wider Arc.</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49" name="Google Shape;149;ga5699433f8_0_65"/>
          <p:cNvPicPr preferRelativeResize="0"/>
          <p:nvPr/>
        </p:nvPicPr>
        <p:blipFill>
          <a:blip r:embed="rId3">
            <a:alphaModFix/>
          </a:blip>
          <a:stretch>
            <a:fillRect/>
          </a:stretch>
        </p:blipFill>
        <p:spPr>
          <a:xfrm>
            <a:off x="7206575" y="2790875"/>
            <a:ext cx="4594625" cy="3506050"/>
          </a:xfrm>
          <a:prstGeom prst="rect">
            <a:avLst/>
          </a:prstGeom>
          <a:noFill/>
          <a:ln>
            <a:noFill/>
          </a:ln>
        </p:spPr>
      </p:pic>
      <p:sp>
        <p:nvSpPr>
          <p:cNvPr id="150" name="Google Shape;150;ga5699433f8_0_65"/>
          <p:cNvSpPr txBox="1"/>
          <p:nvPr/>
        </p:nvSpPr>
        <p:spPr>
          <a:xfrm>
            <a:off x="7097138" y="6193500"/>
            <a:ext cx="4813500" cy="6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https://www.lincolnelectric.com/en-gb/support/process-and-theory/Pages/constant-current-vs-constant-coltage-output.aspx</a:t>
            </a:r>
            <a:endParaRPr>
              <a:latin typeface="Calibri"/>
              <a:ea typeface="Calibri"/>
              <a:cs typeface="Calibri"/>
              <a:sym typeface="Calibri"/>
            </a:endParaRPr>
          </a:p>
        </p:txBody>
      </p:sp>
      <p:sp>
        <p:nvSpPr>
          <p:cNvPr id="151" name="Google Shape;151;ga5699433f8_0_65"/>
          <p:cNvSpPr txBox="1"/>
          <p:nvPr/>
        </p:nvSpPr>
        <p:spPr>
          <a:xfrm>
            <a:off x="8740050" y="98075"/>
            <a:ext cx="3399300" cy="9798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With</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Low </a:t>
            </a:r>
            <a:r>
              <a:rPr lang="en-US">
                <a:latin typeface="Calibri"/>
                <a:ea typeface="Calibri"/>
                <a:cs typeface="Calibri"/>
                <a:sym typeface="Calibri"/>
              </a:rPr>
              <a:t>Voltage</a:t>
            </a:r>
            <a:r>
              <a:rPr lang="en-US">
                <a:latin typeface="Calibri"/>
                <a:ea typeface="Calibri"/>
                <a:cs typeface="Calibri"/>
                <a:sym typeface="Calibri"/>
              </a:rPr>
              <a:t>.</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High Voltage.</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(Pool Width, Side by Side Footage)</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a5699433f8_0_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arc transfer modes</a:t>
            </a:r>
            <a:endParaRPr sz="3000">
              <a:latin typeface="Bebas Neue"/>
              <a:ea typeface="Bebas Neue"/>
              <a:cs typeface="Bebas Neue"/>
              <a:sym typeface="Bebas Neue"/>
            </a:endParaRPr>
          </a:p>
        </p:txBody>
      </p:sp>
      <p:sp>
        <p:nvSpPr>
          <p:cNvPr id="157" name="Google Shape;157;ga5699433f8_0_75"/>
          <p:cNvSpPr txBox="1"/>
          <p:nvPr>
            <p:ph idx="1" type="body"/>
          </p:nvPr>
        </p:nvSpPr>
        <p:spPr>
          <a:xfrm>
            <a:off x="484925" y="143527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GMAW Welding can operate in Four Modes</a:t>
            </a:r>
            <a:endParaRPr/>
          </a:p>
          <a:p>
            <a:pPr indent="-342900" lvl="1" marL="914400" rtl="0" algn="l">
              <a:spcBef>
                <a:spcPts val="0"/>
              </a:spcBef>
              <a:spcAft>
                <a:spcPts val="0"/>
              </a:spcAft>
              <a:buSzPts val="1800"/>
              <a:buChar char="○"/>
            </a:pPr>
            <a:r>
              <a:rPr lang="en-US" u="sng">
                <a:solidFill>
                  <a:schemeClr val="hlink"/>
                </a:solidFill>
                <a:hlinkClick r:id="rId3"/>
              </a:rPr>
              <a:t>Short-Circuit</a:t>
            </a:r>
            <a:endParaRPr/>
          </a:p>
          <a:p>
            <a:pPr indent="-342900" lvl="1" marL="914400" rtl="0" algn="l">
              <a:spcBef>
                <a:spcPts val="0"/>
              </a:spcBef>
              <a:spcAft>
                <a:spcPts val="0"/>
              </a:spcAft>
              <a:buSzPts val="1800"/>
              <a:buChar char="○"/>
            </a:pPr>
            <a:r>
              <a:rPr lang="en-US" u="sng">
                <a:solidFill>
                  <a:schemeClr val="hlink"/>
                </a:solidFill>
                <a:hlinkClick r:id="rId4"/>
              </a:rPr>
              <a:t>Globular</a:t>
            </a:r>
            <a:endParaRPr/>
          </a:p>
          <a:p>
            <a:pPr indent="-342900" lvl="1" marL="914400" rtl="0" algn="l">
              <a:spcBef>
                <a:spcPts val="0"/>
              </a:spcBef>
              <a:spcAft>
                <a:spcPts val="0"/>
              </a:spcAft>
              <a:buSzPts val="1800"/>
              <a:buChar char="○"/>
            </a:pPr>
            <a:r>
              <a:rPr lang="en-US" u="sng">
                <a:solidFill>
                  <a:schemeClr val="hlink"/>
                </a:solidFill>
                <a:hlinkClick r:id="rId5"/>
              </a:rPr>
              <a:t>Spray</a:t>
            </a:r>
            <a:endParaRPr/>
          </a:p>
          <a:p>
            <a:pPr indent="-342900" lvl="1" marL="914400" rtl="0" algn="l">
              <a:spcBef>
                <a:spcPts val="0"/>
              </a:spcBef>
              <a:spcAft>
                <a:spcPts val="0"/>
              </a:spcAft>
              <a:buSzPts val="1800"/>
              <a:buChar char="○"/>
            </a:pPr>
            <a:r>
              <a:rPr lang="en-US" u="sng">
                <a:solidFill>
                  <a:schemeClr val="hlink"/>
                </a:solidFill>
                <a:hlinkClick r:id="rId6"/>
              </a:rPr>
              <a:t>Pulse</a:t>
            </a:r>
            <a:br>
              <a:rPr lang="en-US"/>
            </a:br>
            <a:endParaRPr/>
          </a:p>
          <a:p>
            <a:pPr indent="-342900" lvl="0" marL="457200" rtl="0" algn="l">
              <a:spcBef>
                <a:spcPts val="0"/>
              </a:spcBef>
              <a:spcAft>
                <a:spcPts val="0"/>
              </a:spcAft>
              <a:buSzPts val="1800"/>
              <a:buChar char="●"/>
            </a:pPr>
            <a:r>
              <a:rPr lang="en-US"/>
              <a:t>Easiest way to change between</a:t>
            </a:r>
            <a:br>
              <a:rPr lang="en-US"/>
            </a:br>
            <a:r>
              <a:rPr lang="en-US"/>
              <a:t>modes is to vary the voltage.</a:t>
            </a:r>
            <a:endParaRPr/>
          </a:p>
          <a:p>
            <a:pPr indent="-342900" lvl="1" marL="914400" rtl="0" algn="l">
              <a:spcBef>
                <a:spcPts val="0"/>
              </a:spcBef>
              <a:spcAft>
                <a:spcPts val="0"/>
              </a:spcAft>
              <a:buSzPts val="1800"/>
              <a:buChar char="○"/>
            </a:pPr>
            <a:r>
              <a:rPr lang="en-US"/>
              <a:t>Typical Settings for .035dia wire.</a:t>
            </a:r>
            <a:endParaRPr/>
          </a:p>
          <a:p>
            <a:pPr indent="-342900" lvl="2" marL="1371600" rtl="0" algn="l">
              <a:spcBef>
                <a:spcPts val="0"/>
              </a:spcBef>
              <a:spcAft>
                <a:spcPts val="0"/>
              </a:spcAft>
              <a:buSzPts val="1800"/>
              <a:buChar char="■"/>
            </a:pPr>
            <a:r>
              <a:rPr lang="en-US"/>
              <a:t>22-25V - Short Circuit</a:t>
            </a:r>
            <a:endParaRPr/>
          </a:p>
          <a:p>
            <a:pPr indent="-342900" lvl="2" marL="1371600" rtl="0" algn="l">
              <a:spcBef>
                <a:spcPts val="0"/>
              </a:spcBef>
              <a:spcAft>
                <a:spcPts val="0"/>
              </a:spcAft>
              <a:buSzPts val="1800"/>
              <a:buChar char="■"/>
            </a:pPr>
            <a:r>
              <a:rPr lang="en-US"/>
              <a:t>25-28V - Globular</a:t>
            </a:r>
            <a:endParaRPr/>
          </a:p>
          <a:p>
            <a:pPr indent="-342900" lvl="2" marL="1371600" rtl="0" algn="l">
              <a:spcBef>
                <a:spcPts val="0"/>
              </a:spcBef>
              <a:spcAft>
                <a:spcPts val="0"/>
              </a:spcAft>
              <a:buSzPts val="1800"/>
              <a:buChar char="■"/>
            </a:pPr>
            <a:r>
              <a:rPr lang="en-US"/>
              <a:t>28-32V - Spray</a:t>
            </a:r>
            <a:endParaRPr sz="2300"/>
          </a:p>
        </p:txBody>
      </p:sp>
      <p:pic>
        <p:nvPicPr>
          <p:cNvPr id="158" name="Google Shape;158;ga5699433f8_0_75"/>
          <p:cNvPicPr preferRelativeResize="0"/>
          <p:nvPr/>
        </p:nvPicPr>
        <p:blipFill>
          <a:blip r:embed="rId7">
            <a:alphaModFix/>
          </a:blip>
          <a:stretch>
            <a:fillRect/>
          </a:stretch>
        </p:blipFill>
        <p:spPr>
          <a:xfrm>
            <a:off x="6798463" y="2210488"/>
            <a:ext cx="4848225" cy="4486275"/>
          </a:xfrm>
          <a:prstGeom prst="rect">
            <a:avLst/>
          </a:prstGeom>
          <a:noFill/>
          <a:ln>
            <a:noFill/>
          </a:ln>
        </p:spPr>
      </p:pic>
      <p:sp>
        <p:nvSpPr>
          <p:cNvPr id="159" name="Google Shape;159;ga5699433f8_0_75"/>
          <p:cNvSpPr txBox="1"/>
          <p:nvPr/>
        </p:nvSpPr>
        <p:spPr>
          <a:xfrm>
            <a:off x="1414200" y="3306075"/>
            <a:ext cx="6669900" cy="609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1100">
                <a:solidFill>
                  <a:schemeClr val="dk1"/>
                </a:solidFill>
                <a:latin typeface="Helvetica Neue"/>
                <a:ea typeface="Helvetica Neue"/>
                <a:cs typeface="Helvetica Neue"/>
                <a:sym typeface="Helvetica Neue"/>
              </a:rPr>
              <a:t>Note: Pulse Arc can be any combination of Short-Circuit, Globular, or Spray.</a:t>
            </a:r>
            <a:endParaRPr sz="100">
              <a:latin typeface="Helvetica Neue"/>
              <a:ea typeface="Helvetica Neue"/>
              <a:cs typeface="Helvetica Neue"/>
              <a:sym typeface="Helvetica Neue"/>
            </a:endParaRPr>
          </a:p>
        </p:txBody>
      </p:sp>
      <p:sp>
        <p:nvSpPr>
          <p:cNvPr id="160" name="Google Shape;160;ga5699433f8_0_75"/>
          <p:cNvSpPr txBox="1"/>
          <p:nvPr/>
        </p:nvSpPr>
        <p:spPr>
          <a:xfrm>
            <a:off x="1234350" y="5786475"/>
            <a:ext cx="6669900" cy="609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1100">
                <a:solidFill>
                  <a:schemeClr val="dk1"/>
                </a:solidFill>
                <a:latin typeface="Helvetica Neue"/>
                <a:ea typeface="Helvetica Neue"/>
                <a:cs typeface="Helvetica Neue"/>
                <a:sym typeface="Helvetica Neue"/>
              </a:rPr>
              <a:t>Note: These Settings may vary based on </a:t>
            </a:r>
            <a:r>
              <a:rPr lang="en-US" sz="1100">
                <a:solidFill>
                  <a:schemeClr val="dk1"/>
                </a:solidFill>
                <a:latin typeface="Helvetica Neue"/>
                <a:ea typeface="Helvetica Neue"/>
                <a:cs typeface="Helvetica Neue"/>
                <a:sym typeface="Helvetica Neue"/>
              </a:rPr>
              <a:t>equipment</a:t>
            </a:r>
            <a:r>
              <a:rPr lang="en-US" sz="1100">
                <a:solidFill>
                  <a:schemeClr val="dk1"/>
                </a:solidFill>
                <a:latin typeface="Helvetica Neue"/>
                <a:ea typeface="Helvetica Neue"/>
                <a:cs typeface="Helvetica Neue"/>
                <a:sym typeface="Helvetica Neue"/>
              </a:rPr>
              <a:t>, wire type, and Amperage.</a:t>
            </a:r>
            <a:endParaRPr sz="100">
              <a:latin typeface="Helvetica Neue"/>
              <a:ea typeface="Helvetica Neue"/>
              <a:cs typeface="Helvetica Neue"/>
              <a:sym typeface="Helvetica Neue"/>
            </a:endParaRPr>
          </a:p>
        </p:txBody>
      </p:sp>
      <p:sp>
        <p:nvSpPr>
          <p:cNvPr id="161" name="Google Shape;161;ga5699433f8_0_75"/>
          <p:cNvSpPr txBox="1"/>
          <p:nvPr/>
        </p:nvSpPr>
        <p:spPr>
          <a:xfrm>
            <a:off x="8740050" y="98075"/>
            <a:ext cx="3399300" cy="3834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Use Youtube Videos, Side by Side if Possible.</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a5699433f8_0_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SETTINGS EFFECTS ON WELD</a:t>
            </a:r>
            <a:endParaRPr sz="3000">
              <a:latin typeface="Bebas Neue"/>
              <a:ea typeface="Bebas Neue"/>
              <a:cs typeface="Bebas Neue"/>
              <a:sym typeface="Bebas Neue"/>
            </a:endParaRPr>
          </a:p>
        </p:txBody>
      </p:sp>
      <p:sp>
        <p:nvSpPr>
          <p:cNvPr id="167" name="Google Shape;167;ga5699433f8_0_54"/>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Short-Circuit is the primary Transfer Mode used at Hog since it works in all positions and achieves moderate results.</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There will be situations when other</a:t>
            </a:r>
            <a:br>
              <a:rPr lang="en-US"/>
            </a:br>
            <a:r>
              <a:rPr lang="en-US"/>
              <a:t>Modes will work better or are required</a:t>
            </a:r>
            <a:br>
              <a:rPr lang="en-US"/>
            </a:br>
            <a:r>
              <a:rPr lang="en-US"/>
              <a:t>by the WPS.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68" name="Google Shape;168;ga5699433f8_0_54"/>
          <p:cNvPicPr preferRelativeResize="0"/>
          <p:nvPr/>
        </p:nvPicPr>
        <p:blipFill>
          <a:blip r:embed="rId3">
            <a:alphaModFix/>
          </a:blip>
          <a:stretch>
            <a:fillRect/>
          </a:stretch>
        </p:blipFill>
        <p:spPr>
          <a:xfrm>
            <a:off x="7081400" y="2813500"/>
            <a:ext cx="4572000" cy="3429000"/>
          </a:xfrm>
          <a:prstGeom prst="rect">
            <a:avLst/>
          </a:prstGeom>
          <a:noFill/>
          <a:ln>
            <a:noFill/>
          </a:ln>
        </p:spPr>
      </p:pic>
      <p:sp>
        <p:nvSpPr>
          <p:cNvPr id="169" name="Google Shape;169;ga5699433f8_0_54"/>
          <p:cNvSpPr txBox="1"/>
          <p:nvPr/>
        </p:nvSpPr>
        <p:spPr>
          <a:xfrm>
            <a:off x="7305800" y="6242500"/>
            <a:ext cx="4123200" cy="4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https://www.youtube.com/watch?v=XkbgXQ7Wl-Y</a:t>
            </a:r>
            <a:endParaRPr>
              <a:latin typeface="Calibri"/>
              <a:ea typeface="Calibri"/>
              <a:cs typeface="Calibri"/>
              <a:sym typeface="Calibri"/>
            </a:endParaRPr>
          </a:p>
        </p:txBody>
      </p:sp>
      <p:sp>
        <p:nvSpPr>
          <p:cNvPr id="170" name="Google Shape;170;ga5699433f8_0_54"/>
          <p:cNvSpPr txBox="1"/>
          <p:nvPr/>
        </p:nvSpPr>
        <p:spPr>
          <a:xfrm>
            <a:off x="8740050" y="98075"/>
            <a:ext cx="3399300" cy="579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People Welding, All positions.</a:t>
            </a:r>
            <a:br>
              <a:rPr lang="en-US">
                <a:latin typeface="Calibri"/>
                <a:ea typeface="Calibri"/>
                <a:cs typeface="Calibri"/>
                <a:sym typeface="Calibri"/>
              </a:rPr>
            </a:br>
            <a:r>
              <a:rPr lang="en-US">
                <a:latin typeface="Calibri"/>
                <a:ea typeface="Calibri"/>
                <a:cs typeface="Calibri"/>
                <a:sym typeface="Calibri"/>
              </a:rPr>
              <a:t>Video of Welding with Hardfacing.</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a5699433f8_0_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SETTINGS EFFECTS ON WELD</a:t>
            </a:r>
            <a:endParaRPr>
              <a:latin typeface="Bebas Neue"/>
              <a:ea typeface="Bebas Neue"/>
              <a:cs typeface="Bebas Neue"/>
              <a:sym typeface="Bebas Neue"/>
            </a:endParaRPr>
          </a:p>
        </p:txBody>
      </p:sp>
      <p:sp>
        <p:nvSpPr>
          <p:cNvPr id="176" name="Google Shape;176;ga5699433f8_0_85"/>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Increasing the WFS beyond recommended limits can increase penetration.</a:t>
            </a:r>
            <a:br>
              <a:rPr lang="en-US"/>
            </a:br>
            <a:endParaRPr/>
          </a:p>
          <a:p>
            <a:pPr indent="-342900" lvl="0" marL="457200" rtl="0" algn="l">
              <a:spcBef>
                <a:spcPts val="0"/>
              </a:spcBef>
              <a:spcAft>
                <a:spcPts val="0"/>
              </a:spcAft>
              <a:buSzPts val="1800"/>
              <a:buChar char="●"/>
            </a:pPr>
            <a:r>
              <a:rPr lang="en-US"/>
              <a:t>However there are drawbacks, Over Amping the wire will result in lower efficiency. Meaning that less of the wire is being deposited on the plate. The wire is vaporized due to the higher Amperage.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77" name="Google Shape;177;ga5699433f8_0_85"/>
          <p:cNvPicPr preferRelativeResize="0"/>
          <p:nvPr/>
        </p:nvPicPr>
        <p:blipFill rotWithShape="1">
          <a:blip r:embed="rId3">
            <a:alphaModFix/>
          </a:blip>
          <a:srcRect b="0" l="0" r="0" t="41626"/>
          <a:stretch/>
        </p:blipFill>
        <p:spPr>
          <a:xfrm>
            <a:off x="4583350" y="4323650"/>
            <a:ext cx="7095824" cy="2294999"/>
          </a:xfrm>
          <a:prstGeom prst="rect">
            <a:avLst/>
          </a:prstGeom>
          <a:noFill/>
          <a:ln>
            <a:noFill/>
          </a:ln>
        </p:spPr>
      </p:pic>
      <p:sp>
        <p:nvSpPr>
          <p:cNvPr id="178" name="Google Shape;178;ga5699433f8_0_85"/>
          <p:cNvSpPr txBox="1"/>
          <p:nvPr/>
        </p:nvSpPr>
        <p:spPr>
          <a:xfrm>
            <a:off x="8153700" y="6042025"/>
            <a:ext cx="40383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latin typeface="Helvetica Neue"/>
                <a:ea typeface="Helvetica Neue"/>
                <a:cs typeface="Helvetica Neue"/>
                <a:sym typeface="Helvetica Neue"/>
              </a:rPr>
              <a:t>Note: 3-5 are Spray Transfer</a:t>
            </a:r>
            <a:endParaRPr sz="1700">
              <a:latin typeface="Helvetica Neue"/>
              <a:ea typeface="Helvetica Neue"/>
              <a:cs typeface="Helvetica Neue"/>
              <a:sym typeface="Helvetica Neue"/>
            </a:endParaRPr>
          </a:p>
        </p:txBody>
      </p:sp>
      <p:sp>
        <p:nvSpPr>
          <p:cNvPr id="179" name="Google Shape;179;ga5699433f8_0_85"/>
          <p:cNvSpPr txBox="1"/>
          <p:nvPr/>
        </p:nvSpPr>
        <p:spPr>
          <a:xfrm>
            <a:off x="5357900" y="6470550"/>
            <a:ext cx="6159300" cy="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https://ewi.org/gas-metal-arc-welding-basics-welding-current-welding-voltage/</a:t>
            </a:r>
            <a:endParaRPr>
              <a:latin typeface="Calibri"/>
              <a:ea typeface="Calibri"/>
              <a:cs typeface="Calibri"/>
              <a:sym typeface="Calibri"/>
            </a:endParaRPr>
          </a:p>
        </p:txBody>
      </p:sp>
      <p:sp>
        <p:nvSpPr>
          <p:cNvPr id="180" name="Google Shape;180;ga5699433f8_0_85"/>
          <p:cNvSpPr txBox="1"/>
          <p:nvPr/>
        </p:nvSpPr>
        <p:spPr>
          <a:xfrm>
            <a:off x="5000100" y="5916750"/>
            <a:ext cx="1797600" cy="2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WFS Low -&gt; High</a:t>
            </a:r>
            <a:endParaRPr b="1" sz="1700">
              <a:latin typeface="Calibri"/>
              <a:ea typeface="Calibri"/>
              <a:cs typeface="Calibri"/>
              <a:sym typeface="Calibri"/>
            </a:endParaRPr>
          </a:p>
        </p:txBody>
      </p:sp>
      <p:sp>
        <p:nvSpPr>
          <p:cNvPr id="181" name="Google Shape;181;ga5699433f8_0_85"/>
          <p:cNvSpPr txBox="1"/>
          <p:nvPr/>
        </p:nvSpPr>
        <p:spPr>
          <a:xfrm>
            <a:off x="1336825" y="4807350"/>
            <a:ext cx="3739800" cy="14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Helvetica Neue"/>
                <a:ea typeface="Helvetica Neue"/>
                <a:cs typeface="Helvetica Neue"/>
                <a:sym typeface="Helvetica Neue"/>
              </a:rPr>
              <a:t>In this instance all variables were held constant other than Wire Feed Speed.</a:t>
            </a:r>
            <a:endParaRPr>
              <a:latin typeface="Helvetica Neue"/>
              <a:ea typeface="Helvetica Neue"/>
              <a:cs typeface="Helvetica Neue"/>
              <a:sym typeface="Helvetica Neue"/>
            </a:endParaRPr>
          </a:p>
        </p:txBody>
      </p:sp>
      <p:sp>
        <p:nvSpPr>
          <p:cNvPr id="182" name="Google Shape;182;ga5699433f8_0_85"/>
          <p:cNvSpPr txBox="1"/>
          <p:nvPr/>
        </p:nvSpPr>
        <p:spPr>
          <a:xfrm>
            <a:off x="8740050" y="98075"/>
            <a:ext cx="3399300" cy="996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with </a:t>
            </a:r>
            <a:r>
              <a:rPr lang="en-US">
                <a:latin typeface="Calibri"/>
                <a:ea typeface="Calibri"/>
                <a:cs typeface="Calibri"/>
                <a:sym typeface="Calibri"/>
              </a:rPr>
              <a:t>Different</a:t>
            </a:r>
            <a:r>
              <a:rPr lang="en-US">
                <a:latin typeface="Calibri"/>
                <a:ea typeface="Calibri"/>
                <a:cs typeface="Calibri"/>
                <a:sym typeface="Calibri"/>
              </a:rPr>
              <a:t> Amperages.</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Side By Side Video.</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Video Showing the amount of Plume From Each One. Sequential Min/Max.</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a5699433f8_0_1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SETTINGS EFFECTS ON WELD</a:t>
            </a:r>
            <a:endParaRPr>
              <a:latin typeface="Bebas Neue"/>
              <a:ea typeface="Bebas Neue"/>
              <a:cs typeface="Bebas Neue"/>
              <a:sym typeface="Bebas Neue"/>
            </a:endParaRPr>
          </a:p>
        </p:txBody>
      </p:sp>
      <p:sp>
        <p:nvSpPr>
          <p:cNvPr id="188" name="Google Shape;188;ga5699433f8_0_101"/>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Heat Input is a combination of Weld Settings and Travel Speed.</a:t>
            </a:r>
            <a:endParaRPr/>
          </a:p>
          <a:p>
            <a:pPr indent="-342900" lvl="1" marL="914400" rtl="0" algn="l">
              <a:spcBef>
                <a:spcPts val="0"/>
              </a:spcBef>
              <a:spcAft>
                <a:spcPts val="0"/>
              </a:spcAft>
              <a:buSzPts val="1800"/>
              <a:buChar char="○"/>
            </a:pPr>
            <a:r>
              <a:rPr lang="en-US"/>
              <a:t>This Impacts Penetration and weld shape. </a:t>
            </a:r>
            <a:endParaRPr/>
          </a:p>
          <a:p>
            <a:pPr indent="-342900" lvl="1" marL="914400" rtl="0" algn="l">
              <a:spcBef>
                <a:spcPts val="0"/>
              </a:spcBef>
              <a:spcAft>
                <a:spcPts val="0"/>
              </a:spcAft>
              <a:buSzPts val="1800"/>
              <a:buChar char="○"/>
            </a:pPr>
            <a:r>
              <a:rPr lang="en-US"/>
              <a:t>The change in Weld shape can impact penetration.</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89" name="Google Shape;189;ga5699433f8_0_101"/>
          <p:cNvPicPr preferRelativeResize="0"/>
          <p:nvPr/>
        </p:nvPicPr>
        <p:blipFill>
          <a:blip r:embed="rId3">
            <a:alphaModFix/>
          </a:blip>
          <a:stretch>
            <a:fillRect/>
          </a:stretch>
        </p:blipFill>
        <p:spPr>
          <a:xfrm>
            <a:off x="7163400" y="3112088"/>
            <a:ext cx="4677700" cy="821275"/>
          </a:xfrm>
          <a:prstGeom prst="rect">
            <a:avLst/>
          </a:prstGeom>
          <a:noFill/>
          <a:ln>
            <a:noFill/>
          </a:ln>
        </p:spPr>
      </p:pic>
      <p:pic>
        <p:nvPicPr>
          <p:cNvPr id="190" name="Google Shape;190;ga5699433f8_0_101"/>
          <p:cNvPicPr preferRelativeResize="0"/>
          <p:nvPr/>
        </p:nvPicPr>
        <p:blipFill rotWithShape="1">
          <a:blip r:embed="rId4">
            <a:alphaModFix/>
          </a:blip>
          <a:srcRect b="7386" l="0" r="0" t="46649"/>
          <a:stretch/>
        </p:blipFill>
        <p:spPr>
          <a:xfrm>
            <a:off x="5477125" y="4141525"/>
            <a:ext cx="6185025" cy="2405649"/>
          </a:xfrm>
          <a:prstGeom prst="rect">
            <a:avLst/>
          </a:prstGeom>
          <a:noFill/>
          <a:ln>
            <a:noFill/>
          </a:ln>
        </p:spPr>
      </p:pic>
      <p:sp>
        <p:nvSpPr>
          <p:cNvPr id="191" name="Google Shape;191;ga5699433f8_0_101"/>
          <p:cNvSpPr txBox="1"/>
          <p:nvPr/>
        </p:nvSpPr>
        <p:spPr>
          <a:xfrm>
            <a:off x="5647625" y="6157175"/>
            <a:ext cx="58440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Travel Speed High -&gt; Low (Same Heat Input)</a:t>
            </a:r>
            <a:endParaRPr b="1" sz="1700">
              <a:latin typeface="Calibri"/>
              <a:ea typeface="Calibri"/>
              <a:cs typeface="Calibri"/>
              <a:sym typeface="Calibri"/>
            </a:endParaRPr>
          </a:p>
        </p:txBody>
      </p:sp>
      <p:sp>
        <p:nvSpPr>
          <p:cNvPr id="192" name="Google Shape;192;ga5699433f8_0_101"/>
          <p:cNvSpPr txBox="1"/>
          <p:nvPr/>
        </p:nvSpPr>
        <p:spPr>
          <a:xfrm>
            <a:off x="442300" y="4756225"/>
            <a:ext cx="4941300" cy="14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Helvetica Neue"/>
                <a:ea typeface="Helvetica Neue"/>
                <a:cs typeface="Helvetica Neue"/>
                <a:sym typeface="Helvetica Neue"/>
              </a:rPr>
              <a:t>In this instance Travel Speed was changed, along with WFS and Voltage to maintain the same Heat Input per weld.</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Welding Faster with the same heat Input Changes the weld pool shape so it penetrates more.</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 (Arc on edge of puddle instead of center of puddle)</a:t>
            </a:r>
            <a:endParaRPr>
              <a:latin typeface="Helvetica Neue"/>
              <a:ea typeface="Helvetica Neue"/>
              <a:cs typeface="Helvetica Neue"/>
              <a:sym typeface="Helvetica Neue"/>
            </a:endParaRPr>
          </a:p>
        </p:txBody>
      </p:sp>
      <p:sp>
        <p:nvSpPr>
          <p:cNvPr id="193" name="Google Shape;193;ga5699433f8_0_101"/>
          <p:cNvSpPr txBox="1"/>
          <p:nvPr/>
        </p:nvSpPr>
        <p:spPr>
          <a:xfrm>
            <a:off x="4744600" y="6470500"/>
            <a:ext cx="70965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https://ewi.org/gas-metal-arc-welding-basics-travel-speed-and-contact-to-work-distance-ctwd/</a:t>
            </a:r>
            <a:endParaRPr>
              <a:latin typeface="Calibri"/>
              <a:ea typeface="Calibri"/>
              <a:cs typeface="Calibri"/>
              <a:sym typeface="Calibri"/>
            </a:endParaRPr>
          </a:p>
        </p:txBody>
      </p:sp>
      <p:sp>
        <p:nvSpPr>
          <p:cNvPr id="194" name="Google Shape;194;ga5699433f8_0_101"/>
          <p:cNvSpPr txBox="1"/>
          <p:nvPr/>
        </p:nvSpPr>
        <p:spPr>
          <a:xfrm>
            <a:off x="8740050" y="98075"/>
            <a:ext cx="3399300" cy="996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Pool Shape.</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Round - Middle Input</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Round - Edge Input</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Tear Drop - Edge Input</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a5699433f8_0_115"/>
          <p:cNvPicPr preferRelativeResize="0"/>
          <p:nvPr/>
        </p:nvPicPr>
        <p:blipFill rotWithShape="1">
          <a:blip r:embed="rId3">
            <a:alphaModFix/>
          </a:blip>
          <a:srcRect b="6998" l="0" r="0" t="41806"/>
          <a:stretch/>
        </p:blipFill>
        <p:spPr>
          <a:xfrm>
            <a:off x="5512500" y="4364350"/>
            <a:ext cx="5979125" cy="1973574"/>
          </a:xfrm>
          <a:prstGeom prst="rect">
            <a:avLst/>
          </a:prstGeom>
          <a:noFill/>
          <a:ln>
            <a:noFill/>
          </a:ln>
        </p:spPr>
      </p:pic>
      <p:sp>
        <p:nvSpPr>
          <p:cNvPr id="200" name="Google Shape;200;ga5699433f8_0_1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SETTINGS EFFECTS ON WELD</a:t>
            </a:r>
            <a:endParaRPr>
              <a:latin typeface="Bebas Neue"/>
              <a:ea typeface="Bebas Neue"/>
              <a:cs typeface="Bebas Neue"/>
              <a:sym typeface="Bebas Neue"/>
            </a:endParaRPr>
          </a:p>
        </p:txBody>
      </p:sp>
      <p:sp>
        <p:nvSpPr>
          <p:cNvPr id="201" name="Google Shape;201;ga5699433f8_0_115"/>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Contact to Work Distance</a:t>
            </a:r>
            <a:endParaRPr/>
          </a:p>
          <a:p>
            <a:pPr indent="-342900" lvl="1" marL="914400" rtl="0" algn="l">
              <a:spcBef>
                <a:spcPts val="0"/>
              </a:spcBef>
              <a:spcAft>
                <a:spcPts val="0"/>
              </a:spcAft>
              <a:buSzPts val="1800"/>
              <a:buChar char="○"/>
            </a:pPr>
            <a:r>
              <a:rPr lang="en-US"/>
              <a:t>Distance between the </a:t>
            </a:r>
            <a:r>
              <a:rPr lang="en-US"/>
              <a:t>Nozzle</a:t>
            </a:r>
            <a:r>
              <a:rPr lang="en-US"/>
              <a:t> and the workpiece.</a:t>
            </a:r>
            <a:endParaRPr/>
          </a:p>
          <a:p>
            <a:pPr indent="-342900" lvl="1" marL="914400" rtl="0" algn="l">
              <a:spcBef>
                <a:spcPts val="0"/>
              </a:spcBef>
              <a:spcAft>
                <a:spcPts val="0"/>
              </a:spcAft>
              <a:buSzPts val="1800"/>
              <a:buChar char="○"/>
            </a:pPr>
            <a:r>
              <a:rPr lang="en-US"/>
              <a:t>Changing the </a:t>
            </a:r>
            <a:r>
              <a:rPr lang="en-US"/>
              <a:t>Contact</a:t>
            </a:r>
            <a:r>
              <a:rPr lang="en-US"/>
              <a:t> To Work Distance can also</a:t>
            </a:r>
            <a:br>
              <a:rPr lang="en-US"/>
            </a:br>
            <a:r>
              <a:rPr lang="en-US"/>
              <a:t>Change the shape and Penetration of the weld pool.</a:t>
            </a:r>
            <a:endParaRPr/>
          </a:p>
          <a:p>
            <a:pPr indent="-342900" lvl="1" marL="914400" rtl="0" algn="l">
              <a:spcBef>
                <a:spcPts val="0"/>
              </a:spcBef>
              <a:spcAft>
                <a:spcPts val="0"/>
              </a:spcAft>
              <a:buSzPts val="1800"/>
              <a:buChar char="○"/>
            </a:pPr>
            <a:r>
              <a:rPr lang="en-US"/>
              <a:t>Shorter Contact to work Distance Increases</a:t>
            </a:r>
            <a:br>
              <a:rPr lang="en-US"/>
            </a:br>
            <a:r>
              <a:rPr lang="en-US"/>
              <a:t>Penetration.</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sp>
        <p:nvSpPr>
          <p:cNvPr id="202" name="Google Shape;202;ga5699433f8_0_115"/>
          <p:cNvSpPr txBox="1"/>
          <p:nvPr/>
        </p:nvSpPr>
        <p:spPr>
          <a:xfrm>
            <a:off x="5698725" y="5947925"/>
            <a:ext cx="58440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Contact to Work Distance: Longer -&gt; Shorter</a:t>
            </a:r>
            <a:endParaRPr b="1" sz="1700">
              <a:latin typeface="Calibri"/>
              <a:ea typeface="Calibri"/>
              <a:cs typeface="Calibri"/>
              <a:sym typeface="Calibri"/>
            </a:endParaRPr>
          </a:p>
        </p:txBody>
      </p:sp>
      <p:sp>
        <p:nvSpPr>
          <p:cNvPr id="203" name="Google Shape;203;ga5699433f8_0_115"/>
          <p:cNvSpPr txBox="1"/>
          <p:nvPr/>
        </p:nvSpPr>
        <p:spPr>
          <a:xfrm>
            <a:off x="442300" y="4756225"/>
            <a:ext cx="4941300" cy="14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Helvetica Neue"/>
                <a:ea typeface="Helvetica Neue"/>
                <a:cs typeface="Helvetica Neue"/>
                <a:sym typeface="Helvetica Neue"/>
              </a:rPr>
              <a:t>In this instance all variables were held </a:t>
            </a:r>
            <a:r>
              <a:rPr lang="en-US">
                <a:latin typeface="Helvetica Neue"/>
                <a:ea typeface="Helvetica Neue"/>
                <a:cs typeface="Helvetica Neue"/>
                <a:sym typeface="Helvetica Neue"/>
              </a:rPr>
              <a:t>constant</a:t>
            </a:r>
            <a:r>
              <a:rPr lang="en-US">
                <a:latin typeface="Helvetica Neue"/>
                <a:ea typeface="Helvetica Neue"/>
                <a:cs typeface="Helvetica Neue"/>
                <a:sym typeface="Helvetica Neue"/>
              </a:rPr>
              <a:t> other than Contact to Work Distance. ⅜”Min - 1”Max</a:t>
            </a:r>
            <a:endParaRPr>
              <a:latin typeface="Helvetica Neue"/>
              <a:ea typeface="Helvetica Neue"/>
              <a:cs typeface="Helvetica Neue"/>
              <a:sym typeface="Helvetica Neue"/>
            </a:endParaRPr>
          </a:p>
        </p:txBody>
      </p:sp>
      <p:pic>
        <p:nvPicPr>
          <p:cNvPr id="204" name="Google Shape;204;ga5699433f8_0_115"/>
          <p:cNvPicPr preferRelativeResize="0"/>
          <p:nvPr/>
        </p:nvPicPr>
        <p:blipFill>
          <a:blip r:embed="rId4">
            <a:alphaModFix/>
          </a:blip>
          <a:stretch>
            <a:fillRect/>
          </a:stretch>
        </p:blipFill>
        <p:spPr>
          <a:xfrm>
            <a:off x="8272175" y="1040238"/>
            <a:ext cx="3219450" cy="3000375"/>
          </a:xfrm>
          <a:prstGeom prst="rect">
            <a:avLst/>
          </a:prstGeom>
          <a:noFill/>
          <a:ln>
            <a:noFill/>
          </a:ln>
        </p:spPr>
      </p:pic>
      <p:sp>
        <p:nvSpPr>
          <p:cNvPr id="205" name="Google Shape;205;ga5699433f8_0_115"/>
          <p:cNvSpPr txBox="1"/>
          <p:nvPr/>
        </p:nvSpPr>
        <p:spPr>
          <a:xfrm>
            <a:off x="4812750" y="6337925"/>
            <a:ext cx="70965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https://ewi.org/gas-metal-arc-welding-basics-travel-speed-and-contact-to-work-distance-ctwd/</a:t>
            </a:r>
            <a:endParaRPr>
              <a:latin typeface="Calibri"/>
              <a:ea typeface="Calibri"/>
              <a:cs typeface="Calibri"/>
              <a:sym typeface="Calibri"/>
            </a:endParaRPr>
          </a:p>
        </p:txBody>
      </p:sp>
      <p:sp>
        <p:nvSpPr>
          <p:cNvPr id="206" name="Google Shape;206;ga5699433f8_0_115"/>
          <p:cNvSpPr txBox="1"/>
          <p:nvPr/>
        </p:nvSpPr>
        <p:spPr>
          <a:xfrm>
            <a:off x="8331125" y="98075"/>
            <a:ext cx="3808200" cy="618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Wire Length Coming out of the Gun.</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Welding With </a:t>
            </a:r>
            <a:r>
              <a:rPr lang="en-US">
                <a:latin typeface="Calibri"/>
                <a:ea typeface="Calibri"/>
                <a:cs typeface="Calibri"/>
                <a:sym typeface="Calibri"/>
              </a:rPr>
              <a:t>Different</a:t>
            </a:r>
            <a:r>
              <a:rPr lang="en-US">
                <a:latin typeface="Calibri"/>
                <a:ea typeface="Calibri"/>
                <a:cs typeface="Calibri"/>
                <a:sym typeface="Calibri"/>
              </a:rPr>
              <a:t> Wire Lengths (Min/Max)</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a5699433f8_0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WELDING ANGLES</a:t>
            </a:r>
            <a:endParaRPr>
              <a:latin typeface="Bebas Neue"/>
              <a:ea typeface="Bebas Neue"/>
              <a:cs typeface="Bebas Neue"/>
              <a:sym typeface="Bebas Neue"/>
            </a:endParaRPr>
          </a:p>
        </p:txBody>
      </p:sp>
      <p:sp>
        <p:nvSpPr>
          <p:cNvPr id="212" name="Google Shape;212;ga5699433f8_0_129"/>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Travel Angle</a:t>
            </a:r>
            <a:endParaRPr/>
          </a:p>
          <a:p>
            <a:pPr indent="-342900" lvl="1" marL="914400" rtl="0" algn="l">
              <a:spcBef>
                <a:spcPts val="0"/>
              </a:spcBef>
              <a:spcAft>
                <a:spcPts val="0"/>
              </a:spcAft>
              <a:buSzPts val="1800"/>
              <a:buChar char="○"/>
            </a:pPr>
            <a:r>
              <a:rPr lang="en-US"/>
              <a:t>Angle Linear to the Weld.</a:t>
            </a:r>
            <a:br>
              <a:rPr lang="en-US"/>
            </a:br>
            <a:endParaRPr/>
          </a:p>
          <a:p>
            <a:pPr indent="-342900" lvl="0" marL="457200" rtl="0" algn="l">
              <a:spcBef>
                <a:spcPts val="0"/>
              </a:spcBef>
              <a:spcAft>
                <a:spcPts val="0"/>
              </a:spcAft>
              <a:buSzPts val="1800"/>
              <a:buChar char="●"/>
            </a:pPr>
            <a:r>
              <a:rPr lang="en-US"/>
              <a:t>Work Angle</a:t>
            </a:r>
            <a:endParaRPr/>
          </a:p>
          <a:p>
            <a:pPr indent="-342900" lvl="1" marL="914400" rtl="0" algn="l">
              <a:spcBef>
                <a:spcPts val="0"/>
              </a:spcBef>
              <a:spcAft>
                <a:spcPts val="0"/>
              </a:spcAft>
              <a:buSzPts val="1800"/>
              <a:buChar char="○"/>
            </a:pPr>
            <a:r>
              <a:rPr lang="en-US"/>
              <a:t>Angle Perpendicular to</a:t>
            </a:r>
            <a:br>
              <a:rPr lang="en-US"/>
            </a:br>
            <a:r>
              <a:rPr lang="en-US"/>
              <a:t>the weld.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213" name="Google Shape;213;ga5699433f8_0_129"/>
          <p:cNvPicPr preferRelativeResize="0"/>
          <p:nvPr/>
        </p:nvPicPr>
        <p:blipFill>
          <a:blip r:embed="rId3">
            <a:alphaModFix/>
          </a:blip>
          <a:stretch>
            <a:fillRect/>
          </a:stretch>
        </p:blipFill>
        <p:spPr>
          <a:xfrm>
            <a:off x="4944100" y="2176800"/>
            <a:ext cx="6565050" cy="3781475"/>
          </a:xfrm>
          <a:prstGeom prst="rect">
            <a:avLst/>
          </a:prstGeom>
          <a:noFill/>
          <a:ln>
            <a:noFill/>
          </a:ln>
        </p:spPr>
      </p:pic>
      <p:sp>
        <p:nvSpPr>
          <p:cNvPr id="214" name="Google Shape;214;ga5699433f8_0_129"/>
          <p:cNvSpPr txBox="1"/>
          <p:nvPr/>
        </p:nvSpPr>
        <p:spPr>
          <a:xfrm>
            <a:off x="4599675" y="5950825"/>
            <a:ext cx="71307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http://www.halversoncts.com/910-welding-joints-in-the-horizontal-welding-position.html</a:t>
            </a:r>
            <a:endParaRPr>
              <a:latin typeface="Calibri"/>
              <a:ea typeface="Calibri"/>
              <a:cs typeface="Calibri"/>
              <a:sym typeface="Calibri"/>
            </a:endParaRPr>
          </a:p>
        </p:txBody>
      </p:sp>
      <p:sp>
        <p:nvSpPr>
          <p:cNvPr id="215" name="Google Shape;215;ga5699433f8_0_129"/>
          <p:cNvSpPr txBox="1"/>
          <p:nvPr/>
        </p:nvSpPr>
        <p:spPr>
          <a:xfrm>
            <a:off x="8331125" y="98075"/>
            <a:ext cx="3808200" cy="14994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Travel Angle &amp; Work Angle,</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No Arc.</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Groove Weld.</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Fillet Weld.</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TKY Connection.</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Pipe.</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a5699433f8_0_1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WELDING ANGLES</a:t>
            </a:r>
            <a:endParaRPr>
              <a:latin typeface="Bebas Neue"/>
              <a:ea typeface="Bebas Neue"/>
              <a:cs typeface="Bebas Neue"/>
              <a:sym typeface="Bebas Neue"/>
            </a:endParaRPr>
          </a:p>
        </p:txBody>
      </p:sp>
      <p:sp>
        <p:nvSpPr>
          <p:cNvPr id="221" name="Google Shape;221;ga5699433f8_0_140"/>
          <p:cNvSpPr txBox="1"/>
          <p:nvPr>
            <p:ph idx="1" type="body"/>
          </p:nvPr>
        </p:nvSpPr>
        <p:spPr>
          <a:xfrm>
            <a:off x="442300" y="1690825"/>
            <a:ext cx="51285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FOREHAND VS BACKHAND</a:t>
            </a:r>
            <a:endParaRPr/>
          </a:p>
          <a:p>
            <a:pPr indent="-342900" lvl="1" marL="914400" rtl="0" algn="l">
              <a:spcBef>
                <a:spcPts val="0"/>
              </a:spcBef>
              <a:spcAft>
                <a:spcPts val="0"/>
              </a:spcAft>
              <a:buSzPts val="1800"/>
              <a:buChar char="○"/>
            </a:pPr>
            <a:r>
              <a:rPr lang="en-US"/>
              <a:t>Welding Forehanded vs Backhanded can also change the shape of the weld.</a:t>
            </a:r>
            <a:endParaRPr/>
          </a:p>
          <a:p>
            <a:pPr indent="0" lvl="0" marL="914400" rtl="0" algn="l">
              <a:spcBef>
                <a:spcPts val="1000"/>
              </a:spcBef>
              <a:spcAft>
                <a:spcPts val="0"/>
              </a:spcAft>
              <a:buNone/>
            </a:pPr>
            <a:r>
              <a:t/>
            </a:r>
            <a:endParaRPr/>
          </a:p>
          <a:p>
            <a:pPr indent="-342900" lvl="1" marL="914400" rtl="0" algn="l">
              <a:spcBef>
                <a:spcPts val="500"/>
              </a:spcBef>
              <a:spcAft>
                <a:spcPts val="0"/>
              </a:spcAft>
              <a:buSzPts val="1800"/>
              <a:buChar char="○"/>
            </a:pPr>
            <a:r>
              <a:rPr lang="en-US"/>
              <a:t>Backhanded will result in deeper penetration than forehanded.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222" name="Google Shape;222;ga5699433f8_0_140"/>
          <p:cNvPicPr preferRelativeResize="0"/>
          <p:nvPr/>
        </p:nvPicPr>
        <p:blipFill>
          <a:blip r:embed="rId3">
            <a:alphaModFix/>
          </a:blip>
          <a:stretch>
            <a:fillRect/>
          </a:stretch>
        </p:blipFill>
        <p:spPr>
          <a:xfrm>
            <a:off x="5647675" y="1864575"/>
            <a:ext cx="6375486" cy="4351200"/>
          </a:xfrm>
          <a:prstGeom prst="rect">
            <a:avLst/>
          </a:prstGeom>
          <a:noFill/>
          <a:ln>
            <a:noFill/>
          </a:ln>
        </p:spPr>
      </p:pic>
      <p:sp>
        <p:nvSpPr>
          <p:cNvPr id="223" name="Google Shape;223;ga5699433f8_0_140"/>
          <p:cNvSpPr txBox="1"/>
          <p:nvPr/>
        </p:nvSpPr>
        <p:spPr>
          <a:xfrm>
            <a:off x="8331125" y="98075"/>
            <a:ext cx="3808200" cy="618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Forehand</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&amp; Backhand</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a5699433f8_0_1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WELDING ANGLES</a:t>
            </a:r>
            <a:endParaRPr>
              <a:latin typeface="Bebas Neue"/>
              <a:ea typeface="Bebas Neue"/>
              <a:cs typeface="Bebas Neue"/>
              <a:sym typeface="Bebas Neue"/>
            </a:endParaRPr>
          </a:p>
        </p:txBody>
      </p:sp>
      <p:sp>
        <p:nvSpPr>
          <p:cNvPr id="229" name="Google Shape;229;ga5699433f8_0_149"/>
          <p:cNvSpPr txBox="1"/>
          <p:nvPr>
            <p:ph idx="1" type="body"/>
          </p:nvPr>
        </p:nvSpPr>
        <p:spPr>
          <a:xfrm>
            <a:off x="442300" y="1690825"/>
            <a:ext cx="51285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HORIZONTAL &amp; VERTICAL</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230" name="Google Shape;230;ga5699433f8_0_149"/>
          <p:cNvPicPr preferRelativeResize="0"/>
          <p:nvPr/>
        </p:nvPicPr>
        <p:blipFill>
          <a:blip r:embed="rId3">
            <a:alphaModFix/>
          </a:blip>
          <a:stretch>
            <a:fillRect/>
          </a:stretch>
        </p:blipFill>
        <p:spPr>
          <a:xfrm>
            <a:off x="6140625" y="2711750"/>
            <a:ext cx="3464362" cy="3757125"/>
          </a:xfrm>
          <a:prstGeom prst="rect">
            <a:avLst/>
          </a:prstGeom>
          <a:noFill/>
          <a:ln>
            <a:noFill/>
          </a:ln>
        </p:spPr>
      </p:pic>
      <p:pic>
        <p:nvPicPr>
          <p:cNvPr id="231" name="Google Shape;231;ga5699433f8_0_149"/>
          <p:cNvPicPr preferRelativeResize="0"/>
          <p:nvPr/>
        </p:nvPicPr>
        <p:blipFill>
          <a:blip r:embed="rId4">
            <a:alphaModFix/>
          </a:blip>
          <a:stretch>
            <a:fillRect/>
          </a:stretch>
        </p:blipFill>
        <p:spPr>
          <a:xfrm>
            <a:off x="885325" y="2711750"/>
            <a:ext cx="3927350" cy="3757125"/>
          </a:xfrm>
          <a:prstGeom prst="rect">
            <a:avLst/>
          </a:prstGeom>
          <a:noFill/>
          <a:ln>
            <a:noFill/>
          </a:ln>
        </p:spPr>
      </p:pic>
      <p:sp>
        <p:nvSpPr>
          <p:cNvPr id="232" name="Google Shape;232;ga5699433f8_0_149"/>
          <p:cNvSpPr txBox="1"/>
          <p:nvPr/>
        </p:nvSpPr>
        <p:spPr>
          <a:xfrm>
            <a:off x="8331125" y="98075"/>
            <a:ext cx="3808200" cy="8775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horizontal and </a:t>
            </a:r>
            <a:r>
              <a:rPr lang="en-US">
                <a:latin typeface="Calibri"/>
                <a:ea typeface="Calibri"/>
                <a:cs typeface="Calibri"/>
                <a:sym typeface="Calibri"/>
              </a:rPr>
              <a:t>vertical</a:t>
            </a:r>
            <a:r>
              <a:rPr lang="en-US">
                <a:latin typeface="Calibri"/>
                <a:ea typeface="Calibri"/>
                <a:cs typeface="Calibri"/>
                <a:sym typeface="Calibri"/>
              </a:rPr>
              <a:t>.</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General Shot.</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Weld Pool.</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a5699433f8_0_1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Uphill vs downhill</a:t>
            </a:r>
            <a:endParaRPr>
              <a:latin typeface="Bebas Neue"/>
              <a:ea typeface="Bebas Neue"/>
              <a:cs typeface="Bebas Neue"/>
              <a:sym typeface="Bebas Neue"/>
            </a:endParaRPr>
          </a:p>
        </p:txBody>
      </p:sp>
      <p:sp>
        <p:nvSpPr>
          <p:cNvPr id="238" name="Google Shape;238;ga5699433f8_0_187"/>
          <p:cNvSpPr txBox="1"/>
          <p:nvPr>
            <p:ph idx="1" type="body"/>
          </p:nvPr>
        </p:nvSpPr>
        <p:spPr>
          <a:xfrm>
            <a:off x="41875" y="1639725"/>
            <a:ext cx="6797100" cy="4498500"/>
          </a:xfrm>
          <a:prstGeom prst="rect">
            <a:avLst/>
          </a:prstGeom>
          <a:noFill/>
          <a:ln>
            <a:noFill/>
          </a:ln>
        </p:spPr>
        <p:txBody>
          <a:bodyPr anchorCtr="0" anchor="t" bIns="45700" lIns="91425" spcFirstLastPara="1" rIns="91425" wrap="square" tIns="45700">
            <a:noAutofit/>
          </a:bodyPr>
          <a:lstStyle/>
          <a:p>
            <a:pPr indent="-336550" lvl="0" marL="457200" rtl="0" algn="l">
              <a:spcBef>
                <a:spcPts val="1000"/>
              </a:spcBef>
              <a:spcAft>
                <a:spcPts val="0"/>
              </a:spcAft>
              <a:buSzPts val="1700"/>
              <a:buFont typeface="Helvetica Neue"/>
              <a:buChar char="•"/>
            </a:pPr>
            <a:r>
              <a:rPr b="1" lang="en-US" sz="1700">
                <a:latin typeface="Helvetica Neue"/>
                <a:ea typeface="Helvetica Neue"/>
                <a:cs typeface="Helvetica Neue"/>
                <a:sym typeface="Helvetica Neue"/>
              </a:rPr>
              <a:t>UPHILL</a:t>
            </a:r>
            <a:endParaRPr b="1"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Uphill results in more penetration than downhill.</a:t>
            </a:r>
            <a:endParaRPr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Uphill is considered the industry standard for structural welding.</a:t>
            </a:r>
            <a:endParaRPr sz="1700">
              <a:latin typeface="Helvetica Neue"/>
              <a:ea typeface="Helvetica Neue"/>
              <a:cs typeface="Helvetica Neue"/>
              <a:sym typeface="Helvetica Neue"/>
            </a:endParaRPr>
          </a:p>
          <a:p>
            <a:pPr indent="0" lvl="0" marL="914400" rtl="0" algn="l">
              <a:spcBef>
                <a:spcPts val="1000"/>
              </a:spcBef>
              <a:spcAft>
                <a:spcPts val="0"/>
              </a:spcAft>
              <a:buNone/>
            </a:pPr>
            <a:r>
              <a:t/>
            </a:r>
            <a:endParaRPr sz="1700">
              <a:latin typeface="Helvetica Neue"/>
              <a:ea typeface="Helvetica Neue"/>
              <a:cs typeface="Helvetica Neue"/>
              <a:sym typeface="Helvetica Neue"/>
            </a:endParaRPr>
          </a:p>
          <a:p>
            <a:pPr indent="-336550" lvl="0" marL="457200" rtl="0" algn="l">
              <a:spcBef>
                <a:spcPts val="1000"/>
              </a:spcBef>
              <a:spcAft>
                <a:spcPts val="0"/>
              </a:spcAft>
              <a:buSzPts val="1700"/>
              <a:buFont typeface="Helvetica Neue"/>
              <a:buChar char="•"/>
            </a:pPr>
            <a:r>
              <a:rPr b="1" lang="en-US" sz="1700">
                <a:latin typeface="Helvetica Neue"/>
                <a:ea typeface="Helvetica Neue"/>
                <a:cs typeface="Helvetica Neue"/>
                <a:sym typeface="Helvetica Neue"/>
              </a:rPr>
              <a:t>DOWNHILL</a:t>
            </a:r>
            <a:endParaRPr b="1"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Downhill is typically used on sheet metal due to the lower penetration than uphill, and faster travel speed.</a:t>
            </a:r>
            <a:endParaRPr sz="1700">
              <a:latin typeface="Helvetica Neue"/>
              <a:ea typeface="Helvetica Neue"/>
              <a:cs typeface="Helvetica Neue"/>
              <a:sym typeface="Helvetica Neue"/>
            </a:endParaRPr>
          </a:p>
          <a:p>
            <a:pPr indent="0" lvl="0" marL="914400" rtl="0" algn="l">
              <a:spcBef>
                <a:spcPts val="1000"/>
              </a:spcBef>
              <a:spcAft>
                <a:spcPts val="0"/>
              </a:spcAft>
              <a:buNone/>
            </a:pPr>
            <a:r>
              <a:t/>
            </a:r>
            <a:endParaRPr sz="1700">
              <a:latin typeface="Helvetica Neue"/>
              <a:ea typeface="Helvetica Neue"/>
              <a:cs typeface="Helvetica Neue"/>
              <a:sym typeface="Helvetica Neue"/>
            </a:endParaRPr>
          </a:p>
          <a:p>
            <a:pPr indent="-336550" lvl="1" marL="914400" rtl="0" algn="l">
              <a:spcBef>
                <a:spcPts val="500"/>
              </a:spcBef>
              <a:spcAft>
                <a:spcPts val="0"/>
              </a:spcAft>
              <a:buSzPts val="1700"/>
              <a:buFont typeface="Helvetica Neue"/>
              <a:buChar char="•"/>
            </a:pPr>
            <a:r>
              <a:rPr lang="en-US" sz="1700">
                <a:latin typeface="Helvetica Neue"/>
                <a:ea typeface="Helvetica Neue"/>
                <a:cs typeface="Helvetica Neue"/>
                <a:sym typeface="Helvetica Neue"/>
              </a:rPr>
              <a:t>Downhill can also be used when tested. Testing will establish a WPS that will result in a satisfactory weld made using the Downhill orientation.</a:t>
            </a:r>
            <a:endParaRPr sz="2300"/>
          </a:p>
        </p:txBody>
      </p:sp>
      <p:pic>
        <p:nvPicPr>
          <p:cNvPr id="239" name="Google Shape;239;ga5699433f8_0_187"/>
          <p:cNvPicPr preferRelativeResize="0"/>
          <p:nvPr/>
        </p:nvPicPr>
        <p:blipFill>
          <a:blip r:embed="rId3">
            <a:alphaModFix/>
          </a:blip>
          <a:stretch>
            <a:fillRect/>
          </a:stretch>
        </p:blipFill>
        <p:spPr>
          <a:xfrm>
            <a:off x="6982850" y="1894375"/>
            <a:ext cx="5048223" cy="3278215"/>
          </a:xfrm>
          <a:prstGeom prst="rect">
            <a:avLst/>
          </a:prstGeom>
          <a:noFill/>
          <a:ln>
            <a:noFill/>
          </a:ln>
        </p:spPr>
      </p:pic>
      <p:sp>
        <p:nvSpPr>
          <p:cNvPr id="240" name="Google Shape;240;ga5699433f8_0_187"/>
          <p:cNvSpPr txBox="1"/>
          <p:nvPr/>
        </p:nvSpPr>
        <p:spPr>
          <a:xfrm>
            <a:off x="6942600" y="5172600"/>
            <a:ext cx="5249400" cy="6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DOWNHILL MIG WELD. NOTE THE LACK OF PENETRATION AT THE ROOT LEADING TO A CRACK ALONG THE HEAT AFFECTED ZONE.</a:t>
            </a:r>
            <a:endParaRPr b="1">
              <a:latin typeface="Helvetica Neue"/>
              <a:ea typeface="Helvetica Neue"/>
              <a:cs typeface="Helvetica Neue"/>
              <a:sym typeface="Helvetica Neue"/>
            </a:endParaRPr>
          </a:p>
        </p:txBody>
      </p:sp>
      <p:sp>
        <p:nvSpPr>
          <p:cNvPr id="241" name="Google Shape;241;ga5699433f8_0_187"/>
          <p:cNvSpPr txBox="1"/>
          <p:nvPr/>
        </p:nvSpPr>
        <p:spPr>
          <a:xfrm>
            <a:off x="6891375" y="6402350"/>
            <a:ext cx="5000700" cy="3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https://www.weldingtipsandtricks.com/mig-welding-downhill.html</a:t>
            </a:r>
            <a:endParaRPr>
              <a:latin typeface="Calibri"/>
              <a:ea typeface="Calibri"/>
              <a:cs typeface="Calibri"/>
              <a:sym typeface="Calibri"/>
            </a:endParaRPr>
          </a:p>
        </p:txBody>
      </p:sp>
      <p:sp>
        <p:nvSpPr>
          <p:cNvPr id="242" name="Google Shape;242;ga5699433f8_0_187"/>
          <p:cNvSpPr txBox="1"/>
          <p:nvPr/>
        </p:nvSpPr>
        <p:spPr>
          <a:xfrm>
            <a:off x="8331125" y="98075"/>
            <a:ext cx="3022800" cy="408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 Pool, Uphill &amp; Downhill.</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latin typeface="Bebas Neue"/>
                <a:ea typeface="Bebas Neue"/>
                <a:cs typeface="Bebas Neue"/>
                <a:sym typeface="Bebas Neue"/>
              </a:rPr>
              <a:t>GMAW </a:t>
            </a:r>
            <a:r>
              <a:rPr lang="en-US" sz="4000">
                <a:latin typeface="Bebas Neue"/>
                <a:ea typeface="Bebas Neue"/>
                <a:cs typeface="Bebas Neue"/>
                <a:sym typeface="Bebas Neue"/>
              </a:rPr>
              <a:t>(Gas metal arc welding)</a:t>
            </a:r>
            <a:endParaRPr>
              <a:latin typeface="Bebas Neue"/>
              <a:ea typeface="Bebas Neue"/>
              <a:cs typeface="Bebas Neue"/>
              <a:sym typeface="Bebas Neue"/>
            </a:endParaRPr>
          </a:p>
          <a:p>
            <a:pPr indent="0" lvl="0" marL="0" rtl="0" algn="ctr">
              <a:lnSpc>
                <a:spcPct val="90000"/>
              </a:lnSpc>
              <a:spcBef>
                <a:spcPts val="0"/>
              </a:spcBef>
              <a:spcAft>
                <a:spcPts val="0"/>
              </a:spcAft>
              <a:buClr>
                <a:schemeClr val="dk1"/>
              </a:buClr>
              <a:buSzPts val="6000"/>
              <a:buFont typeface="Calibri"/>
              <a:buNone/>
            </a:pPr>
            <a:r>
              <a:rPr lang="en-US">
                <a:latin typeface="Bebas Neue"/>
                <a:ea typeface="Bebas Neue"/>
                <a:cs typeface="Bebas Neue"/>
                <a:sym typeface="Bebas Neue"/>
              </a:rPr>
              <a:t> FCAW </a:t>
            </a:r>
            <a:r>
              <a:rPr lang="en-US" sz="4000">
                <a:latin typeface="Bebas Neue"/>
                <a:ea typeface="Bebas Neue"/>
                <a:cs typeface="Bebas Neue"/>
                <a:sym typeface="Bebas Neue"/>
              </a:rPr>
              <a:t>(flux core arc welding)</a:t>
            </a:r>
            <a:endParaRPr sz="4000">
              <a:latin typeface="Bebas Neue"/>
              <a:ea typeface="Bebas Neue"/>
              <a:cs typeface="Bebas Neue"/>
              <a:sym typeface="Bebas Neue"/>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Helvetica Neue"/>
                <a:ea typeface="Helvetica Neue"/>
                <a:cs typeface="Helvetica Neue"/>
                <a:sym typeface="Helvetica Neue"/>
              </a:rPr>
              <a:t>WELDER TRAINING UNIT 5</a:t>
            </a:r>
            <a:endParaRPr>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a5699433f8_0_1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tECHNIQUES</a:t>
            </a:r>
            <a:endParaRPr>
              <a:latin typeface="Bebas Neue"/>
              <a:ea typeface="Bebas Neue"/>
              <a:cs typeface="Bebas Neue"/>
              <a:sym typeface="Bebas Neue"/>
            </a:endParaRPr>
          </a:p>
        </p:txBody>
      </p:sp>
      <p:sp>
        <p:nvSpPr>
          <p:cNvPr id="248" name="Google Shape;248;ga5699433f8_0_157"/>
          <p:cNvSpPr txBox="1"/>
          <p:nvPr>
            <p:ph idx="1" type="body"/>
          </p:nvPr>
        </p:nvSpPr>
        <p:spPr>
          <a:xfrm>
            <a:off x="442300" y="1631200"/>
            <a:ext cx="5128500" cy="4351200"/>
          </a:xfrm>
          <a:prstGeom prst="rect">
            <a:avLst/>
          </a:prstGeom>
          <a:noFill/>
          <a:ln>
            <a:noFill/>
          </a:ln>
        </p:spPr>
        <p:txBody>
          <a:bodyPr anchorCtr="0" anchor="t" bIns="45700" lIns="91425" spcFirstLastPara="1" rIns="91425" wrap="square" tIns="45700">
            <a:noAutofit/>
          </a:bodyPr>
          <a:lstStyle/>
          <a:p>
            <a:pPr indent="-336550" lvl="0" marL="457200" rtl="0" algn="l">
              <a:lnSpc>
                <a:spcPct val="107000"/>
              </a:lnSpc>
              <a:spcBef>
                <a:spcPts val="0"/>
              </a:spcBef>
              <a:spcAft>
                <a:spcPts val="0"/>
              </a:spcAft>
              <a:buSzPts val="1700"/>
              <a:buChar char="•"/>
            </a:pPr>
            <a:r>
              <a:rPr b="1" lang="en-US" sz="1700">
                <a:latin typeface="Helvetica Neue"/>
                <a:ea typeface="Helvetica Neue"/>
                <a:cs typeface="Helvetica Neue"/>
                <a:sym typeface="Helvetica Neue"/>
              </a:rPr>
              <a:t>Straight Line</a:t>
            </a:r>
            <a:r>
              <a:rPr lang="en-US" sz="1700">
                <a:latin typeface="Helvetica Neue"/>
                <a:ea typeface="Helvetica Neue"/>
                <a:cs typeface="Helvetica Neue"/>
                <a:sym typeface="Helvetica Neue"/>
              </a:rPr>
              <a:t> </a:t>
            </a:r>
            <a:endParaRPr sz="1700">
              <a:latin typeface="Helvetica Neue"/>
              <a:ea typeface="Helvetica Neue"/>
              <a:cs typeface="Helvetica Neue"/>
              <a:sym typeface="Helvetica Neue"/>
            </a:endParaRPr>
          </a:p>
          <a:p>
            <a:pPr indent="-336550" lvl="1" marL="914400" rtl="0" algn="l">
              <a:lnSpc>
                <a:spcPct val="107000"/>
              </a:lnSpc>
              <a:spcBef>
                <a:spcPts val="0"/>
              </a:spcBef>
              <a:spcAft>
                <a:spcPts val="0"/>
              </a:spcAft>
              <a:buSzPts val="1700"/>
              <a:buFont typeface="Helvetica Neue"/>
              <a:buChar char="•"/>
            </a:pPr>
            <a:r>
              <a:rPr lang="en-US" sz="1700">
                <a:latin typeface="Helvetica Neue"/>
                <a:ea typeface="Helvetica Neue"/>
                <a:cs typeface="Helvetica Neue"/>
                <a:sym typeface="Helvetica Neue"/>
              </a:rPr>
              <a:t>Laying a bead with no movement of the torch other than in the direction of travel.</a:t>
            </a:r>
            <a:endParaRPr sz="1700">
              <a:latin typeface="Helvetica Neue"/>
              <a:ea typeface="Helvetica Neue"/>
              <a:cs typeface="Helvetica Neue"/>
              <a:sym typeface="Helvetica Neue"/>
            </a:endParaRPr>
          </a:p>
          <a:p>
            <a:pPr indent="0" lvl="0" marL="914400" rtl="0" algn="l">
              <a:lnSpc>
                <a:spcPct val="107000"/>
              </a:lnSpc>
              <a:spcBef>
                <a:spcPts val="0"/>
              </a:spcBef>
              <a:spcAft>
                <a:spcPts val="0"/>
              </a:spcAft>
              <a:buNone/>
            </a:pPr>
            <a:r>
              <a:t/>
            </a:r>
            <a:endParaRPr sz="1700">
              <a:latin typeface="Helvetica Neue"/>
              <a:ea typeface="Helvetica Neue"/>
              <a:cs typeface="Helvetica Neue"/>
              <a:sym typeface="Helvetica Neue"/>
            </a:endParaRPr>
          </a:p>
          <a:p>
            <a:pPr indent="-336550" lvl="0" marL="457200" rtl="0" algn="l">
              <a:lnSpc>
                <a:spcPct val="107000"/>
              </a:lnSpc>
              <a:spcBef>
                <a:spcPts val="0"/>
              </a:spcBef>
              <a:spcAft>
                <a:spcPts val="0"/>
              </a:spcAft>
              <a:buSzPts val="1700"/>
              <a:buChar char="•"/>
            </a:pPr>
            <a:r>
              <a:rPr b="1" lang="en-US" sz="1700">
                <a:latin typeface="Helvetica Neue"/>
                <a:ea typeface="Helvetica Neue"/>
                <a:cs typeface="Helvetica Neue"/>
                <a:sym typeface="Helvetica Neue"/>
              </a:rPr>
              <a:t>Zig-Zag</a:t>
            </a:r>
            <a:r>
              <a:rPr lang="en-US" sz="1700">
                <a:latin typeface="Helvetica Neue"/>
                <a:ea typeface="Helvetica Neue"/>
                <a:cs typeface="Helvetica Neue"/>
                <a:sym typeface="Helvetica Neue"/>
              </a:rPr>
              <a:t> </a:t>
            </a:r>
            <a:endParaRPr sz="1700">
              <a:latin typeface="Helvetica Neue"/>
              <a:ea typeface="Helvetica Neue"/>
              <a:cs typeface="Helvetica Neue"/>
              <a:sym typeface="Helvetica Neue"/>
            </a:endParaRPr>
          </a:p>
          <a:p>
            <a:pPr indent="-336550" lvl="1" marL="914400" rtl="0" algn="l">
              <a:lnSpc>
                <a:spcPct val="107000"/>
              </a:lnSpc>
              <a:spcBef>
                <a:spcPts val="0"/>
              </a:spcBef>
              <a:spcAft>
                <a:spcPts val="0"/>
              </a:spcAft>
              <a:buSzPts val="1700"/>
              <a:buFont typeface="Helvetica Neue"/>
              <a:buChar char="•"/>
            </a:pPr>
            <a:r>
              <a:rPr lang="en-US" sz="1700">
                <a:latin typeface="Helvetica Neue"/>
                <a:ea typeface="Helvetica Neue"/>
                <a:cs typeface="Helvetica Neue"/>
                <a:sym typeface="Helvetica Neue"/>
              </a:rPr>
              <a:t>Without changing the Travel or Weld Angle the torch is moved back and forth between the workpieces staying within the established weld pool. These movements are small and tight.</a:t>
            </a:r>
            <a:endParaRPr sz="1700">
              <a:latin typeface="Helvetica Neue"/>
              <a:ea typeface="Helvetica Neue"/>
              <a:cs typeface="Helvetica Neue"/>
              <a:sym typeface="Helvetica Neue"/>
            </a:endParaRPr>
          </a:p>
          <a:p>
            <a:pPr indent="0" lvl="0" marL="914400" rtl="0" algn="l">
              <a:lnSpc>
                <a:spcPct val="107000"/>
              </a:lnSpc>
              <a:spcBef>
                <a:spcPts val="0"/>
              </a:spcBef>
              <a:spcAft>
                <a:spcPts val="0"/>
              </a:spcAft>
              <a:buNone/>
            </a:pPr>
            <a:r>
              <a:t/>
            </a:r>
            <a:endParaRPr sz="1700">
              <a:latin typeface="Helvetica Neue"/>
              <a:ea typeface="Helvetica Neue"/>
              <a:cs typeface="Helvetica Neue"/>
              <a:sym typeface="Helvetica Neue"/>
            </a:endParaRPr>
          </a:p>
          <a:p>
            <a:pPr indent="-336550" lvl="0" marL="457200" rtl="0" algn="l">
              <a:lnSpc>
                <a:spcPct val="107000"/>
              </a:lnSpc>
              <a:spcBef>
                <a:spcPts val="0"/>
              </a:spcBef>
              <a:spcAft>
                <a:spcPts val="0"/>
              </a:spcAft>
              <a:buSzPts val="1700"/>
              <a:buFont typeface="Helvetica Neue"/>
              <a:buChar char="•"/>
            </a:pPr>
            <a:r>
              <a:rPr b="1" lang="en-US" sz="1700">
                <a:latin typeface="Helvetica Neue"/>
                <a:ea typeface="Helvetica Neue"/>
                <a:cs typeface="Helvetica Neue"/>
                <a:sym typeface="Helvetica Neue"/>
              </a:rPr>
              <a:t>Circles</a:t>
            </a:r>
            <a:endParaRPr b="1" sz="1700">
              <a:latin typeface="Helvetica Neue"/>
              <a:ea typeface="Helvetica Neue"/>
              <a:cs typeface="Helvetica Neue"/>
              <a:sym typeface="Helvetica Neue"/>
            </a:endParaRPr>
          </a:p>
          <a:p>
            <a:pPr indent="-336550" lvl="1" marL="914400" rtl="0" algn="l">
              <a:lnSpc>
                <a:spcPct val="107000"/>
              </a:lnSpc>
              <a:spcBef>
                <a:spcPts val="0"/>
              </a:spcBef>
              <a:spcAft>
                <a:spcPts val="0"/>
              </a:spcAft>
              <a:buSzPts val="1700"/>
              <a:buFont typeface="Helvetica Neue"/>
              <a:buChar char="•"/>
            </a:pPr>
            <a:r>
              <a:rPr lang="en-US" sz="1700">
                <a:latin typeface="Helvetica Neue"/>
                <a:ea typeface="Helvetica Neue"/>
                <a:cs typeface="Helvetica Neue"/>
                <a:sym typeface="Helvetica Neue"/>
              </a:rPr>
              <a:t>Without changing the Travel or Weld Angle the torch is moved in a circular motion like a tight cursive e that overlap. The motion stays within the weld pool and is tight/small movements.</a:t>
            </a:r>
            <a:endParaRPr sz="1700">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sz="1700">
              <a:latin typeface="Helvetica Neue"/>
              <a:ea typeface="Helvetica Neue"/>
              <a:cs typeface="Helvetica Neue"/>
              <a:sym typeface="Helvetica Neue"/>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249" name="Google Shape;249;ga5699433f8_0_157"/>
          <p:cNvPicPr preferRelativeResize="0"/>
          <p:nvPr/>
        </p:nvPicPr>
        <p:blipFill>
          <a:blip r:embed="rId3">
            <a:alphaModFix/>
          </a:blip>
          <a:stretch>
            <a:fillRect/>
          </a:stretch>
        </p:blipFill>
        <p:spPr>
          <a:xfrm>
            <a:off x="6702100" y="967338"/>
            <a:ext cx="4544525" cy="5798175"/>
          </a:xfrm>
          <a:prstGeom prst="rect">
            <a:avLst/>
          </a:prstGeom>
          <a:noFill/>
          <a:ln>
            <a:noFill/>
          </a:ln>
        </p:spPr>
      </p:pic>
      <p:sp>
        <p:nvSpPr>
          <p:cNvPr id="250" name="Google Shape;250;ga5699433f8_0_157"/>
          <p:cNvSpPr txBox="1"/>
          <p:nvPr/>
        </p:nvSpPr>
        <p:spPr>
          <a:xfrm>
            <a:off x="8331125" y="98075"/>
            <a:ext cx="3022800" cy="570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looking at weld pool, showing the three </a:t>
            </a:r>
            <a:r>
              <a:rPr lang="en-US">
                <a:latin typeface="Calibri"/>
                <a:ea typeface="Calibri"/>
                <a:cs typeface="Calibri"/>
                <a:sym typeface="Calibri"/>
              </a:rPr>
              <a:t>different</a:t>
            </a:r>
            <a:r>
              <a:rPr lang="en-US">
                <a:latin typeface="Calibri"/>
                <a:ea typeface="Calibri"/>
                <a:cs typeface="Calibri"/>
                <a:sym typeface="Calibri"/>
              </a:rPr>
              <a:t> techniques.</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a5699433f8_0_1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tECHNIQUES</a:t>
            </a:r>
            <a:endParaRPr>
              <a:latin typeface="Bebas Neue"/>
              <a:ea typeface="Bebas Neue"/>
              <a:cs typeface="Bebas Neue"/>
              <a:sym typeface="Bebas Neue"/>
            </a:endParaRPr>
          </a:p>
        </p:txBody>
      </p:sp>
      <p:sp>
        <p:nvSpPr>
          <p:cNvPr id="256" name="Google Shape;256;ga5699433f8_0_166"/>
          <p:cNvSpPr txBox="1"/>
          <p:nvPr>
            <p:ph idx="1" type="body"/>
          </p:nvPr>
        </p:nvSpPr>
        <p:spPr>
          <a:xfrm>
            <a:off x="442300" y="1631200"/>
            <a:ext cx="11560500" cy="1576500"/>
          </a:xfrm>
          <a:prstGeom prst="rect">
            <a:avLst/>
          </a:prstGeom>
          <a:noFill/>
          <a:ln>
            <a:noFill/>
          </a:ln>
        </p:spPr>
        <p:txBody>
          <a:bodyPr anchorCtr="0" anchor="t" bIns="45700" lIns="91425" spcFirstLastPara="1" rIns="91425" wrap="square" tIns="45700">
            <a:noAutofit/>
          </a:bodyPr>
          <a:lstStyle/>
          <a:p>
            <a:pPr indent="-336550" lvl="0" marL="457200" rtl="0" algn="l">
              <a:spcBef>
                <a:spcPts val="1000"/>
              </a:spcBef>
              <a:spcAft>
                <a:spcPts val="0"/>
              </a:spcAft>
              <a:buSzPts val="1700"/>
              <a:buFont typeface="Helvetica Neue"/>
              <a:buChar char="•"/>
            </a:pPr>
            <a:r>
              <a:rPr b="1" lang="en-US" sz="1700">
                <a:latin typeface="Helvetica Neue"/>
                <a:ea typeface="Helvetica Neue"/>
                <a:cs typeface="Helvetica Neue"/>
                <a:sym typeface="Helvetica Neue"/>
              </a:rPr>
              <a:t>Technique “Weave”</a:t>
            </a:r>
            <a:endParaRPr b="1"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The Weave Technique oscillates the Weld Angle between the workpieces while maintaining the Travel Angle. The severity of the Oscillation and the width of the weld bead are dependent on the joint geometry. This technique is also useful for bridging gaps in material.</a:t>
            </a:r>
            <a:endParaRPr sz="1700">
              <a:latin typeface="Helvetica Neue"/>
              <a:ea typeface="Helvetica Neue"/>
              <a:cs typeface="Helvetica Neue"/>
              <a:sym typeface="Helvetica Neue"/>
            </a:endParaRPr>
          </a:p>
          <a:p>
            <a:pPr indent="0" lvl="0" marL="0" rtl="0" algn="l">
              <a:spcBef>
                <a:spcPts val="1000"/>
              </a:spcBef>
              <a:spcAft>
                <a:spcPts val="0"/>
              </a:spcAft>
              <a:buNone/>
            </a:pPr>
            <a:r>
              <a:t/>
            </a:r>
            <a:endParaRPr sz="1700">
              <a:latin typeface="Helvetica Neue"/>
              <a:ea typeface="Helvetica Neue"/>
              <a:cs typeface="Helvetica Neue"/>
              <a:sym typeface="Helvetica Neue"/>
            </a:endParaRPr>
          </a:p>
          <a:p>
            <a:pPr indent="0" lvl="0" marL="457200" rtl="0" algn="l">
              <a:spcBef>
                <a:spcPts val="1000"/>
              </a:spcBef>
              <a:spcAft>
                <a:spcPts val="0"/>
              </a:spcAft>
              <a:buNone/>
            </a:pPr>
            <a:r>
              <a:t/>
            </a:r>
            <a:endParaRPr sz="2300"/>
          </a:p>
        </p:txBody>
      </p:sp>
      <p:pic>
        <p:nvPicPr>
          <p:cNvPr id="257" name="Google Shape;257;ga5699433f8_0_166"/>
          <p:cNvPicPr preferRelativeResize="0"/>
          <p:nvPr/>
        </p:nvPicPr>
        <p:blipFill>
          <a:blip r:embed="rId3">
            <a:alphaModFix/>
          </a:blip>
          <a:stretch>
            <a:fillRect/>
          </a:stretch>
        </p:blipFill>
        <p:spPr>
          <a:xfrm>
            <a:off x="1335775" y="3041275"/>
            <a:ext cx="9874850" cy="3343950"/>
          </a:xfrm>
          <a:prstGeom prst="rect">
            <a:avLst/>
          </a:prstGeom>
          <a:noFill/>
          <a:ln>
            <a:noFill/>
          </a:ln>
        </p:spPr>
      </p:pic>
      <p:sp>
        <p:nvSpPr>
          <p:cNvPr id="258" name="Google Shape;258;ga5699433f8_0_166"/>
          <p:cNvSpPr txBox="1"/>
          <p:nvPr/>
        </p:nvSpPr>
        <p:spPr>
          <a:xfrm>
            <a:off x="8331125" y="98075"/>
            <a:ext cx="3595200" cy="570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looking at weld pool, showing technique.</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No Arc, Showing Technique.</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a5699433f8_0_1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tECHNIQUES</a:t>
            </a:r>
            <a:endParaRPr>
              <a:latin typeface="Bebas Neue"/>
              <a:ea typeface="Bebas Neue"/>
              <a:cs typeface="Bebas Neue"/>
              <a:sym typeface="Bebas Neue"/>
            </a:endParaRPr>
          </a:p>
        </p:txBody>
      </p:sp>
      <p:sp>
        <p:nvSpPr>
          <p:cNvPr id="264" name="Google Shape;264;ga5699433f8_0_173"/>
          <p:cNvSpPr txBox="1"/>
          <p:nvPr>
            <p:ph idx="1" type="body"/>
          </p:nvPr>
        </p:nvSpPr>
        <p:spPr>
          <a:xfrm>
            <a:off x="442300" y="1631200"/>
            <a:ext cx="11560500" cy="4498500"/>
          </a:xfrm>
          <a:prstGeom prst="rect">
            <a:avLst/>
          </a:prstGeom>
          <a:noFill/>
          <a:ln>
            <a:noFill/>
          </a:ln>
        </p:spPr>
        <p:txBody>
          <a:bodyPr anchorCtr="0" anchor="t" bIns="45700" lIns="91425" spcFirstLastPara="1" rIns="91425" wrap="square" tIns="45700">
            <a:noAutofit/>
          </a:bodyPr>
          <a:lstStyle/>
          <a:p>
            <a:pPr indent="-336550" lvl="0" marL="457200" rtl="0" algn="l">
              <a:spcBef>
                <a:spcPts val="1000"/>
              </a:spcBef>
              <a:spcAft>
                <a:spcPts val="0"/>
              </a:spcAft>
              <a:buSzPts val="1700"/>
              <a:buFont typeface="Helvetica Neue"/>
              <a:buChar char="•"/>
            </a:pPr>
            <a:r>
              <a:rPr b="1" lang="en-US" sz="1700">
                <a:latin typeface="Helvetica Neue"/>
                <a:ea typeface="Helvetica Neue"/>
                <a:cs typeface="Helvetica Neue"/>
                <a:sym typeface="Helvetica Neue"/>
              </a:rPr>
              <a:t>Flux Core</a:t>
            </a:r>
            <a:endParaRPr b="1"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Flux Core can be welded with the previous techniques. It is best to slightly modify the technique for better quality.</a:t>
            </a:r>
            <a:endParaRPr sz="1700">
              <a:latin typeface="Helvetica Neue"/>
              <a:ea typeface="Helvetica Neue"/>
              <a:cs typeface="Helvetica Neue"/>
              <a:sym typeface="Helvetica Neue"/>
            </a:endParaRPr>
          </a:p>
          <a:p>
            <a:pPr indent="0" lvl="0" marL="914400" rtl="0" algn="l">
              <a:spcBef>
                <a:spcPts val="1000"/>
              </a:spcBef>
              <a:spcAft>
                <a:spcPts val="0"/>
              </a:spcAft>
              <a:buNone/>
            </a:pPr>
            <a:r>
              <a:t/>
            </a:r>
            <a:endParaRPr sz="1700">
              <a:latin typeface="Helvetica Neue"/>
              <a:ea typeface="Helvetica Neue"/>
              <a:cs typeface="Helvetica Neue"/>
              <a:sym typeface="Helvetica Neue"/>
            </a:endParaRPr>
          </a:p>
          <a:p>
            <a:pPr indent="-336550" lvl="1" marL="914400" rtl="0" algn="l">
              <a:spcBef>
                <a:spcPts val="500"/>
              </a:spcBef>
              <a:spcAft>
                <a:spcPts val="0"/>
              </a:spcAft>
              <a:buSzPts val="1700"/>
              <a:buFont typeface="Helvetica Neue"/>
              <a:buChar char="•"/>
            </a:pPr>
            <a:r>
              <a:rPr lang="en-US" sz="1700">
                <a:latin typeface="Helvetica Neue"/>
                <a:ea typeface="Helvetica Neue"/>
                <a:cs typeface="Helvetica Neue"/>
                <a:sym typeface="Helvetica Neue"/>
              </a:rPr>
              <a:t>When using Flux Core it is best to keep the puddle molten for a longer period of time than with other welding processes, this gives the flux(aka slag) more time to move to the surface of the material reducing the chance of a slag inclusion. This also aids in the thermal cycling of the material slowing down the cooling rate which reduces the risk of hot cracking, and piping porosity.</a:t>
            </a:r>
            <a:endParaRPr sz="1700">
              <a:latin typeface="Helvetica Neue"/>
              <a:ea typeface="Helvetica Neue"/>
              <a:cs typeface="Helvetica Neue"/>
              <a:sym typeface="Helvetica Neue"/>
            </a:endParaRPr>
          </a:p>
          <a:p>
            <a:pPr indent="0" lvl="0" marL="914400" rtl="0" algn="l">
              <a:spcBef>
                <a:spcPts val="1000"/>
              </a:spcBef>
              <a:spcAft>
                <a:spcPts val="0"/>
              </a:spcAft>
              <a:buNone/>
            </a:pPr>
            <a:r>
              <a:t/>
            </a:r>
            <a:endParaRPr sz="1700">
              <a:latin typeface="Helvetica Neue"/>
              <a:ea typeface="Helvetica Neue"/>
              <a:cs typeface="Helvetica Neue"/>
              <a:sym typeface="Helvetica Neue"/>
            </a:endParaRPr>
          </a:p>
          <a:p>
            <a:pPr indent="0" lvl="0" marL="457200" rtl="0" algn="l">
              <a:spcBef>
                <a:spcPts val="1000"/>
              </a:spcBef>
              <a:spcAft>
                <a:spcPts val="0"/>
              </a:spcAft>
              <a:buNone/>
            </a:pPr>
            <a:r>
              <a:t/>
            </a:r>
            <a:endParaRPr sz="2300"/>
          </a:p>
        </p:txBody>
      </p:sp>
      <p:sp>
        <p:nvSpPr>
          <p:cNvPr id="265" name="Google Shape;265;ga5699433f8_0_173"/>
          <p:cNvSpPr txBox="1"/>
          <p:nvPr/>
        </p:nvSpPr>
        <p:spPr>
          <a:xfrm>
            <a:off x="8331125" y="98075"/>
            <a:ext cx="3595200" cy="570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looking at weld pool, showing Modified Techniques. (4 Total)</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a5699433f8_0_1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tECHNIQUES</a:t>
            </a:r>
            <a:endParaRPr>
              <a:latin typeface="Bebas Neue"/>
              <a:ea typeface="Bebas Neue"/>
              <a:cs typeface="Bebas Neue"/>
              <a:sym typeface="Bebas Neue"/>
            </a:endParaRPr>
          </a:p>
        </p:txBody>
      </p:sp>
      <p:sp>
        <p:nvSpPr>
          <p:cNvPr id="271" name="Google Shape;271;ga5699433f8_0_180"/>
          <p:cNvSpPr txBox="1"/>
          <p:nvPr>
            <p:ph idx="1" type="body"/>
          </p:nvPr>
        </p:nvSpPr>
        <p:spPr>
          <a:xfrm>
            <a:off x="41875" y="1639725"/>
            <a:ext cx="6797100" cy="4498500"/>
          </a:xfrm>
          <a:prstGeom prst="rect">
            <a:avLst/>
          </a:prstGeom>
          <a:noFill/>
          <a:ln>
            <a:noFill/>
          </a:ln>
        </p:spPr>
        <p:txBody>
          <a:bodyPr anchorCtr="0" anchor="t" bIns="45700" lIns="91425" spcFirstLastPara="1" rIns="91425" wrap="square" tIns="45700">
            <a:noAutofit/>
          </a:bodyPr>
          <a:lstStyle/>
          <a:p>
            <a:pPr indent="-336550" lvl="0" marL="457200" rtl="0" algn="l">
              <a:spcBef>
                <a:spcPts val="1000"/>
              </a:spcBef>
              <a:spcAft>
                <a:spcPts val="0"/>
              </a:spcAft>
              <a:buSzPts val="1700"/>
              <a:buFont typeface="Helvetica Neue"/>
              <a:buChar char="•"/>
            </a:pPr>
            <a:r>
              <a:rPr b="1" lang="en-US" sz="1700">
                <a:latin typeface="Helvetica Neue"/>
                <a:ea typeface="Helvetica Neue"/>
                <a:cs typeface="Helvetica Neue"/>
                <a:sym typeface="Helvetica Neue"/>
              </a:rPr>
              <a:t>Flux Core</a:t>
            </a:r>
            <a:endParaRPr b="1" sz="1700">
              <a:latin typeface="Helvetica Neue"/>
              <a:ea typeface="Helvetica Neue"/>
              <a:cs typeface="Helvetica Neue"/>
              <a:sym typeface="Helvetica Neue"/>
            </a:endParaRPr>
          </a:p>
          <a:p>
            <a:pPr indent="-336550" lvl="1" marL="914400" rtl="0" algn="l">
              <a:spcBef>
                <a:spcPts val="0"/>
              </a:spcBef>
              <a:spcAft>
                <a:spcPts val="0"/>
              </a:spcAft>
              <a:buSzPts val="1700"/>
              <a:buFont typeface="Helvetica Neue"/>
              <a:buChar char="•"/>
            </a:pPr>
            <a:r>
              <a:rPr lang="en-US" sz="1700">
                <a:latin typeface="Helvetica Neue"/>
                <a:ea typeface="Helvetica Neue"/>
                <a:cs typeface="Helvetica Neue"/>
                <a:sym typeface="Helvetica Neue"/>
              </a:rPr>
              <a:t>The basis of the technique is to go back over the area that is already molten before continuing the weld. Think of it as two or three steps forward and one step back. For this reason, the circle technique works well, and the Zig-Zag technique works with an additional back step. Again, any technique can be modified to work with Flux Core so long as it keeps the molten pool molten for longer. </a:t>
            </a:r>
            <a:endParaRPr b="1" sz="1700">
              <a:latin typeface="Helvetica Neue"/>
              <a:ea typeface="Helvetica Neue"/>
              <a:cs typeface="Helvetica Neue"/>
              <a:sym typeface="Helvetica Neue"/>
            </a:endParaRPr>
          </a:p>
          <a:p>
            <a:pPr indent="0" lvl="0" marL="0" rtl="0" algn="l">
              <a:spcBef>
                <a:spcPts val="1000"/>
              </a:spcBef>
              <a:spcAft>
                <a:spcPts val="0"/>
              </a:spcAft>
              <a:buNone/>
            </a:pPr>
            <a:r>
              <a:t/>
            </a:r>
            <a:endParaRPr sz="1700">
              <a:latin typeface="Helvetica Neue"/>
              <a:ea typeface="Helvetica Neue"/>
              <a:cs typeface="Helvetica Neue"/>
              <a:sym typeface="Helvetica Neue"/>
            </a:endParaRPr>
          </a:p>
          <a:p>
            <a:pPr indent="0" lvl="0" marL="457200" rtl="0" algn="l">
              <a:spcBef>
                <a:spcPts val="1000"/>
              </a:spcBef>
              <a:spcAft>
                <a:spcPts val="0"/>
              </a:spcAft>
              <a:buNone/>
            </a:pPr>
            <a:r>
              <a:t/>
            </a:r>
            <a:endParaRPr sz="2300"/>
          </a:p>
        </p:txBody>
      </p:sp>
      <p:pic>
        <p:nvPicPr>
          <p:cNvPr id="272" name="Google Shape;272;ga5699433f8_0_180"/>
          <p:cNvPicPr preferRelativeResize="0"/>
          <p:nvPr/>
        </p:nvPicPr>
        <p:blipFill>
          <a:blip r:embed="rId3">
            <a:alphaModFix/>
          </a:blip>
          <a:stretch>
            <a:fillRect/>
          </a:stretch>
        </p:blipFill>
        <p:spPr>
          <a:xfrm>
            <a:off x="7027650" y="641825"/>
            <a:ext cx="4617325" cy="5883900"/>
          </a:xfrm>
          <a:prstGeom prst="rect">
            <a:avLst/>
          </a:prstGeom>
          <a:noFill/>
          <a:ln>
            <a:noFill/>
          </a:ln>
        </p:spPr>
      </p:pic>
      <p:pic>
        <p:nvPicPr>
          <p:cNvPr id="273" name="Google Shape;273;ga5699433f8_0_180"/>
          <p:cNvPicPr preferRelativeResize="0"/>
          <p:nvPr/>
        </p:nvPicPr>
        <p:blipFill>
          <a:blip r:embed="rId4">
            <a:alphaModFix/>
          </a:blip>
          <a:stretch>
            <a:fillRect/>
          </a:stretch>
        </p:blipFill>
        <p:spPr>
          <a:xfrm>
            <a:off x="356238" y="4437475"/>
            <a:ext cx="5991225" cy="2019300"/>
          </a:xfrm>
          <a:prstGeom prst="rect">
            <a:avLst/>
          </a:prstGeom>
          <a:noFill/>
          <a:ln>
            <a:noFill/>
          </a:ln>
        </p:spPr>
      </p:pic>
      <p:sp>
        <p:nvSpPr>
          <p:cNvPr id="274" name="Google Shape;274;ga5699433f8_0_180"/>
          <p:cNvSpPr txBox="1"/>
          <p:nvPr/>
        </p:nvSpPr>
        <p:spPr>
          <a:xfrm>
            <a:off x="8331125" y="98075"/>
            <a:ext cx="3595200" cy="570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looking at weld pool, showing Modified Techniques. (4 Total) -Continued.</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a5699433f8_0_1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latin typeface="Bebas Neue"/>
                <a:ea typeface="Bebas Neue"/>
                <a:cs typeface="Bebas Neue"/>
                <a:sym typeface="Bebas Neue"/>
              </a:rPr>
              <a:t>RECAP</a:t>
            </a:r>
            <a:endParaRPr>
              <a:latin typeface="Bebas Neue"/>
              <a:ea typeface="Bebas Neue"/>
              <a:cs typeface="Bebas Neue"/>
              <a:sym typeface="Bebas Neue"/>
            </a:endParaRPr>
          </a:p>
        </p:txBody>
      </p:sp>
      <p:sp>
        <p:nvSpPr>
          <p:cNvPr id="280" name="Google Shape;280;ga5699433f8_0_19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PROCESS BASICS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EQUIPMENT SETTINGS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ARC TRANSFER MODES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SETTINGS EFFECTS ON WELD</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WELD ANGLES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UPHILL VS DOWNHILL</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TECHNI</a:t>
            </a:r>
            <a:r>
              <a:rPr lang="en-US">
                <a:latin typeface="Helvetica Neue"/>
                <a:ea typeface="Helvetica Neue"/>
                <a:cs typeface="Helvetica Neue"/>
                <a:sym typeface="Helvetica Neue"/>
              </a:rPr>
              <a:t>QUES</a:t>
            </a:r>
            <a:endParaRPr>
              <a:latin typeface="Helvetica Neue"/>
              <a:ea typeface="Helvetica Neue"/>
              <a:cs typeface="Helvetica Neue"/>
              <a:sym typeface="Helvetica Neue"/>
            </a:endParaRPr>
          </a:p>
        </p:txBody>
      </p:sp>
      <p:sp>
        <p:nvSpPr>
          <p:cNvPr id="281" name="Google Shape;281;ga5699433f8_0_198"/>
          <p:cNvSpPr txBox="1"/>
          <p:nvPr/>
        </p:nvSpPr>
        <p:spPr>
          <a:xfrm>
            <a:off x="8331125" y="98075"/>
            <a:ext cx="3595200" cy="10308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Montonge of the things covered. Slide 6 Video, Slides 9, Slide 11 Video, Slide 16 No Arc, Slide 18 video, Slide 14 Pool shape.</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a54dffbda3_1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 Closing Statement</a:t>
            </a:r>
            <a:endParaRPr/>
          </a:p>
        </p:txBody>
      </p:sp>
      <p:sp>
        <p:nvSpPr>
          <p:cNvPr id="287" name="Google Shape;287;ga54dffbda3_1_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Again thank you for watching unit 5 of Welder Training I’m Andrew Beirnes with Hog Tech University.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See you on the next Unit!</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OBJECTIVES</a:t>
            </a:r>
            <a:endParaRPr>
              <a:latin typeface="Bebas Neue"/>
              <a:ea typeface="Bebas Neue"/>
              <a:cs typeface="Bebas Neue"/>
              <a:sym typeface="Bebas Neue"/>
            </a:endParaRPr>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PROCESS BASICS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EQUIPMENT</a:t>
            </a:r>
            <a:r>
              <a:rPr lang="en-US">
                <a:latin typeface="Helvetica Neue"/>
                <a:ea typeface="Helvetica Neue"/>
                <a:cs typeface="Helvetica Neue"/>
                <a:sym typeface="Helvetica Neue"/>
              </a:rPr>
              <a:t> SETTINGS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ARC TRANSFER MODES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SETTINGS EFFECTS ON WELD</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WELD ANGLES</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UPHILL VS DOWNHILL</a:t>
            </a:r>
            <a:endParaRPr>
              <a:latin typeface="Helvetica Neue"/>
              <a:ea typeface="Helvetica Neue"/>
              <a:cs typeface="Helvetica Neue"/>
              <a:sym typeface="Helvetica Neue"/>
            </a:endParaRPr>
          </a:p>
          <a:p>
            <a:pPr indent="-342900" lvl="0" marL="457200" rtl="0" algn="l">
              <a:lnSpc>
                <a:spcPct val="90000"/>
              </a:lnSpc>
              <a:spcBef>
                <a:spcPts val="0"/>
              </a:spcBef>
              <a:spcAft>
                <a:spcPts val="0"/>
              </a:spcAft>
              <a:buSzPts val="1800"/>
              <a:buFont typeface="Helvetica Neue"/>
              <a:buChar char="•"/>
            </a:pPr>
            <a:r>
              <a:rPr lang="en-US">
                <a:latin typeface="Helvetica Neue"/>
                <a:ea typeface="Helvetica Neue"/>
                <a:cs typeface="Helvetica Neue"/>
                <a:sym typeface="Helvetica Neue"/>
              </a:rPr>
              <a:t>TECHNIQUES</a:t>
            </a: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a5699433f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PROCESS BASICS (GMAW)</a:t>
            </a:r>
            <a:endParaRPr>
              <a:latin typeface="Bebas Neue"/>
              <a:ea typeface="Bebas Neue"/>
              <a:cs typeface="Bebas Neue"/>
              <a:sym typeface="Bebas Neue"/>
            </a:endParaRPr>
          </a:p>
        </p:txBody>
      </p:sp>
      <p:sp>
        <p:nvSpPr>
          <p:cNvPr id="102" name="Google Shape;102;ga5699433f8_0_0"/>
          <p:cNvSpPr txBox="1"/>
          <p:nvPr>
            <p:ph idx="1" type="body"/>
          </p:nvPr>
        </p:nvSpPr>
        <p:spPr>
          <a:xfrm>
            <a:off x="84475" y="1825625"/>
            <a:ext cx="6985800" cy="4351200"/>
          </a:xfrm>
          <a:prstGeom prst="rect">
            <a:avLst/>
          </a:prstGeom>
          <a:noFill/>
          <a:ln>
            <a:noFill/>
          </a:ln>
        </p:spPr>
        <p:txBody>
          <a:bodyPr anchorCtr="0" anchor="t" bIns="45700" lIns="91425" spcFirstLastPara="1" rIns="91425" wrap="square" tIns="45700">
            <a:noAutofit/>
          </a:bodyPr>
          <a:lstStyle/>
          <a:p>
            <a:pPr indent="0" lvl="0" marL="457200" rtl="0" algn="l">
              <a:spcBef>
                <a:spcPts val="1000"/>
              </a:spcBef>
              <a:spcAft>
                <a:spcPts val="0"/>
              </a:spcAft>
              <a:buNone/>
            </a:pPr>
            <a:r>
              <a:rPr lang="en-US" sz="2300">
                <a:latin typeface="Arial"/>
                <a:ea typeface="Arial"/>
                <a:cs typeface="Arial"/>
                <a:sym typeface="Arial"/>
              </a:rPr>
              <a:t>•</a:t>
            </a:r>
            <a:r>
              <a:rPr lang="en-US" sz="2300"/>
              <a:t>Gas Metal Arc Welding uses a consumable wire electrode that is constantly fed toward the weld pool.</a:t>
            </a:r>
            <a:endParaRPr sz="2300"/>
          </a:p>
          <a:p>
            <a:pPr indent="0" lvl="0" marL="457200" rtl="0" algn="l">
              <a:spcBef>
                <a:spcPts val="1000"/>
              </a:spcBef>
              <a:spcAft>
                <a:spcPts val="0"/>
              </a:spcAft>
              <a:buNone/>
            </a:pPr>
            <a:r>
              <a:rPr lang="en-US" sz="2300">
                <a:latin typeface="Arial"/>
                <a:ea typeface="Arial"/>
                <a:cs typeface="Arial"/>
                <a:sym typeface="Arial"/>
              </a:rPr>
              <a:t>•</a:t>
            </a:r>
            <a:r>
              <a:rPr lang="en-US" sz="2300"/>
              <a:t>It uses bottled CO2 or other CO2 mixed gases to protect the weld pool while molten.</a:t>
            </a:r>
            <a:endParaRPr sz="2300"/>
          </a:p>
          <a:p>
            <a:pPr indent="0" lvl="0" marL="457200" rtl="0" algn="l">
              <a:spcBef>
                <a:spcPts val="1000"/>
              </a:spcBef>
              <a:spcAft>
                <a:spcPts val="0"/>
              </a:spcAft>
              <a:buNone/>
            </a:pPr>
            <a:r>
              <a:rPr lang="en-US" sz="2300">
                <a:latin typeface="Arial"/>
                <a:ea typeface="Arial"/>
                <a:cs typeface="Arial"/>
                <a:sym typeface="Arial"/>
              </a:rPr>
              <a:t>•</a:t>
            </a:r>
            <a:r>
              <a:rPr lang="en-US" sz="2300"/>
              <a:t>GMAW keeps the voltage constant while varying the Amperage to maintain a stable arc. Amperage is usually determined by the distance between the electrode and base metal along with the wire feed speed.</a:t>
            </a:r>
            <a:endParaRPr sz="2300">
              <a:latin typeface="Helvetica Neue"/>
              <a:ea typeface="Helvetica Neue"/>
              <a:cs typeface="Helvetica Neue"/>
              <a:sym typeface="Helvetica Neue"/>
            </a:endParaRPr>
          </a:p>
        </p:txBody>
      </p:sp>
      <p:pic>
        <p:nvPicPr>
          <p:cNvPr id="103" name="Google Shape;103;ga5699433f8_0_0"/>
          <p:cNvPicPr preferRelativeResize="0"/>
          <p:nvPr/>
        </p:nvPicPr>
        <p:blipFill>
          <a:blip r:embed="rId3">
            <a:alphaModFix/>
          </a:blip>
          <a:stretch>
            <a:fillRect/>
          </a:stretch>
        </p:blipFill>
        <p:spPr>
          <a:xfrm>
            <a:off x="7231175" y="1314450"/>
            <a:ext cx="4194814" cy="4862376"/>
          </a:xfrm>
          <a:prstGeom prst="rect">
            <a:avLst/>
          </a:prstGeom>
          <a:noFill/>
          <a:ln>
            <a:noFill/>
          </a:ln>
        </p:spPr>
      </p:pic>
      <p:sp>
        <p:nvSpPr>
          <p:cNvPr id="104" name="Google Shape;104;ga5699433f8_0_0"/>
          <p:cNvSpPr txBox="1"/>
          <p:nvPr/>
        </p:nvSpPr>
        <p:spPr>
          <a:xfrm>
            <a:off x="9668600" y="66950"/>
            <a:ext cx="2487600" cy="3834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Torch &amp; Weld</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a5699433f8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PROCESS BASICS (fcaw)</a:t>
            </a:r>
            <a:endParaRPr>
              <a:latin typeface="Bebas Neue"/>
              <a:ea typeface="Bebas Neue"/>
              <a:cs typeface="Bebas Neue"/>
              <a:sym typeface="Bebas Neue"/>
            </a:endParaRPr>
          </a:p>
        </p:txBody>
      </p:sp>
      <p:sp>
        <p:nvSpPr>
          <p:cNvPr id="110" name="Google Shape;110;ga5699433f8_0_8"/>
          <p:cNvSpPr txBox="1"/>
          <p:nvPr>
            <p:ph idx="1" type="body"/>
          </p:nvPr>
        </p:nvSpPr>
        <p:spPr>
          <a:xfrm>
            <a:off x="433775" y="1825625"/>
            <a:ext cx="6304200" cy="4351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US">
                <a:latin typeface="Arial"/>
                <a:ea typeface="Arial"/>
                <a:cs typeface="Arial"/>
                <a:sym typeface="Arial"/>
              </a:rPr>
              <a:t>•</a:t>
            </a:r>
            <a:r>
              <a:rPr lang="en-US"/>
              <a:t>Flux Core Arc Welding is similar to SMAW however the electrode contains flux, Typically in the center of the wire.</a:t>
            </a:r>
            <a:endParaRPr/>
          </a:p>
          <a:p>
            <a:pPr indent="0" lvl="0" marL="0" rtl="0" algn="l">
              <a:spcBef>
                <a:spcPts val="1000"/>
              </a:spcBef>
              <a:spcAft>
                <a:spcPts val="0"/>
              </a:spcAft>
              <a:buClr>
                <a:schemeClr val="dk1"/>
              </a:buClr>
              <a:buSzPts val="1100"/>
              <a:buFont typeface="Arial"/>
              <a:buNone/>
            </a:pPr>
            <a:r>
              <a:rPr lang="en-US">
                <a:latin typeface="Arial"/>
                <a:ea typeface="Arial"/>
                <a:cs typeface="Arial"/>
                <a:sym typeface="Arial"/>
              </a:rPr>
              <a:t>•</a:t>
            </a:r>
            <a:r>
              <a:rPr lang="en-US"/>
              <a:t>Pending on the flux shielding gas may or may not be required. When it is required it is typically for establishing a higher quality arc and mechanical properties.</a:t>
            </a:r>
            <a:endParaRPr/>
          </a:p>
          <a:p>
            <a:pPr indent="0" lvl="0" marL="457200" rtl="0" algn="l">
              <a:spcBef>
                <a:spcPts val="1000"/>
              </a:spcBef>
              <a:spcAft>
                <a:spcPts val="0"/>
              </a:spcAft>
              <a:buNone/>
            </a:pPr>
            <a:r>
              <a:t/>
            </a:r>
            <a:endParaRPr sz="2300"/>
          </a:p>
        </p:txBody>
      </p:sp>
      <p:pic>
        <p:nvPicPr>
          <p:cNvPr id="111" name="Google Shape;111;ga5699433f8_0_8"/>
          <p:cNvPicPr preferRelativeResize="0"/>
          <p:nvPr/>
        </p:nvPicPr>
        <p:blipFill>
          <a:blip r:embed="rId3">
            <a:alphaModFix/>
          </a:blip>
          <a:stretch>
            <a:fillRect/>
          </a:stretch>
        </p:blipFill>
        <p:spPr>
          <a:xfrm>
            <a:off x="7145950" y="1480125"/>
            <a:ext cx="4504425" cy="3897750"/>
          </a:xfrm>
          <a:prstGeom prst="rect">
            <a:avLst/>
          </a:prstGeom>
          <a:noFill/>
          <a:ln>
            <a:noFill/>
          </a:ln>
        </p:spPr>
      </p:pic>
      <p:pic>
        <p:nvPicPr>
          <p:cNvPr id="112" name="Google Shape;112;ga5699433f8_0_8"/>
          <p:cNvPicPr preferRelativeResize="0"/>
          <p:nvPr/>
        </p:nvPicPr>
        <p:blipFill>
          <a:blip r:embed="rId4">
            <a:alphaModFix/>
          </a:blip>
          <a:stretch>
            <a:fillRect/>
          </a:stretch>
        </p:blipFill>
        <p:spPr>
          <a:xfrm>
            <a:off x="6737975" y="5639150"/>
            <a:ext cx="5010150" cy="228600"/>
          </a:xfrm>
          <a:prstGeom prst="rect">
            <a:avLst/>
          </a:prstGeom>
          <a:noFill/>
          <a:ln>
            <a:noFill/>
          </a:ln>
        </p:spPr>
      </p:pic>
      <p:sp>
        <p:nvSpPr>
          <p:cNvPr id="113" name="Google Shape;113;ga5699433f8_0_8"/>
          <p:cNvSpPr txBox="1"/>
          <p:nvPr/>
        </p:nvSpPr>
        <p:spPr>
          <a:xfrm>
            <a:off x="9668600" y="66950"/>
            <a:ext cx="2487600" cy="567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Welding Torch &amp; Weld With Slag</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a5699433f8_0_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equipment setup</a:t>
            </a:r>
            <a:endParaRPr>
              <a:latin typeface="Bebas Neue"/>
              <a:ea typeface="Bebas Neue"/>
              <a:cs typeface="Bebas Neue"/>
              <a:sym typeface="Bebas Neue"/>
            </a:endParaRPr>
          </a:p>
        </p:txBody>
      </p:sp>
      <p:sp>
        <p:nvSpPr>
          <p:cNvPr id="119" name="Google Shape;119;ga5699433f8_0_25"/>
          <p:cNvSpPr txBox="1"/>
          <p:nvPr>
            <p:ph idx="1" type="body"/>
          </p:nvPr>
        </p:nvSpPr>
        <p:spPr>
          <a:xfrm>
            <a:off x="433775" y="18256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latin typeface="Arial"/>
                <a:ea typeface="Arial"/>
                <a:cs typeface="Arial"/>
                <a:sym typeface="Arial"/>
              </a:rPr>
              <a:t>Plug in the Welder</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US">
                <a:latin typeface="Arial"/>
                <a:ea typeface="Arial"/>
                <a:cs typeface="Arial"/>
                <a:sym typeface="Arial"/>
              </a:rPr>
              <a:t>Power Switch Location</a:t>
            </a:r>
            <a:endParaRPr>
              <a:latin typeface="Arial"/>
              <a:ea typeface="Arial"/>
              <a:cs typeface="Arial"/>
              <a:sym typeface="Arial"/>
            </a:endParaRPr>
          </a:p>
          <a:p>
            <a:pPr indent="-342900" lvl="0" marL="457200" rtl="0" algn="l">
              <a:spcBef>
                <a:spcPts val="0"/>
              </a:spcBef>
              <a:spcAft>
                <a:spcPts val="0"/>
              </a:spcAft>
              <a:buSzPts val="1800"/>
              <a:buChar char="●"/>
            </a:pPr>
            <a:r>
              <a:rPr lang="en-US">
                <a:latin typeface="Arial"/>
                <a:ea typeface="Arial"/>
                <a:cs typeface="Arial"/>
                <a:sym typeface="Arial"/>
              </a:rPr>
              <a:t>Ground Placement</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US">
                <a:latin typeface="Arial"/>
                <a:ea typeface="Arial"/>
                <a:cs typeface="Arial"/>
                <a:sym typeface="Arial"/>
              </a:rPr>
              <a:t>Correct Wire</a:t>
            </a:r>
            <a:endParaRPr>
              <a:latin typeface="Arial"/>
              <a:ea typeface="Arial"/>
              <a:cs typeface="Arial"/>
              <a:sym typeface="Arial"/>
            </a:endParaRPr>
          </a:p>
          <a:p>
            <a:pPr indent="-342900" lvl="0" marL="457200" rtl="0" algn="l">
              <a:spcBef>
                <a:spcPts val="0"/>
              </a:spcBef>
              <a:spcAft>
                <a:spcPts val="0"/>
              </a:spcAft>
              <a:buSzPts val="1800"/>
              <a:buChar char="●"/>
            </a:pPr>
            <a:r>
              <a:rPr lang="en-US"/>
              <a:t>Correct Gas for the Wire</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Changing Wire</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sp>
        <p:nvSpPr>
          <p:cNvPr id="120" name="Google Shape;120;ga5699433f8_0_25"/>
          <p:cNvSpPr txBox="1"/>
          <p:nvPr/>
        </p:nvSpPr>
        <p:spPr>
          <a:xfrm>
            <a:off x="9668600" y="66950"/>
            <a:ext cx="2487600" cy="5679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Weld </a:t>
            </a:r>
            <a:r>
              <a:rPr lang="en-US">
                <a:latin typeface="Calibri"/>
                <a:ea typeface="Calibri"/>
                <a:cs typeface="Calibri"/>
                <a:sym typeface="Calibri"/>
              </a:rPr>
              <a:t>Equipment</a:t>
            </a:r>
            <a:r>
              <a:rPr lang="en-US">
                <a:latin typeface="Calibri"/>
                <a:ea typeface="Calibri"/>
                <a:cs typeface="Calibri"/>
                <a:sym typeface="Calibri"/>
              </a:rPr>
              <a:t> Setup Steps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a5699433f8_0_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equipment</a:t>
            </a:r>
            <a:r>
              <a:rPr lang="en-US">
                <a:latin typeface="Bebas Neue"/>
                <a:ea typeface="Bebas Neue"/>
                <a:cs typeface="Bebas Neue"/>
                <a:sym typeface="Bebas Neue"/>
              </a:rPr>
              <a:t> settings</a:t>
            </a:r>
            <a:endParaRPr>
              <a:latin typeface="Bebas Neue"/>
              <a:ea typeface="Bebas Neue"/>
              <a:cs typeface="Bebas Neue"/>
              <a:sym typeface="Bebas Neue"/>
            </a:endParaRPr>
          </a:p>
        </p:txBody>
      </p:sp>
      <p:sp>
        <p:nvSpPr>
          <p:cNvPr id="126" name="Google Shape;126;ga5699433f8_0_17"/>
          <p:cNvSpPr txBox="1"/>
          <p:nvPr>
            <p:ph idx="1" type="body"/>
          </p:nvPr>
        </p:nvSpPr>
        <p:spPr>
          <a:xfrm>
            <a:off x="433775" y="18256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latin typeface="Arial"/>
                <a:ea typeface="Arial"/>
                <a:cs typeface="Arial"/>
                <a:sym typeface="Arial"/>
              </a:rPr>
              <a:t>There are two main settings on a GTAW/FACW </a:t>
            </a:r>
            <a:r>
              <a:rPr lang="en-US">
                <a:latin typeface="Arial"/>
                <a:ea typeface="Arial"/>
                <a:cs typeface="Arial"/>
                <a:sym typeface="Arial"/>
              </a:rPr>
              <a:t>welding</a:t>
            </a:r>
            <a:r>
              <a:rPr lang="en-US">
                <a:latin typeface="Arial"/>
                <a:ea typeface="Arial"/>
                <a:cs typeface="Arial"/>
                <a:sym typeface="Arial"/>
              </a:rPr>
              <a:t> </a:t>
            </a:r>
            <a:r>
              <a:rPr lang="en-US">
                <a:latin typeface="Arial"/>
                <a:ea typeface="Arial"/>
                <a:cs typeface="Arial"/>
                <a:sym typeface="Arial"/>
              </a:rPr>
              <a:t>machine</a:t>
            </a:r>
            <a:r>
              <a:rPr lang="en-US">
                <a:latin typeface="Arial"/>
                <a:ea typeface="Arial"/>
                <a:cs typeface="Arial"/>
                <a:sym typeface="Arial"/>
              </a:rPr>
              <a:t>.</a:t>
            </a:r>
            <a:endParaRPr>
              <a:latin typeface="Arial"/>
              <a:ea typeface="Arial"/>
              <a:cs typeface="Arial"/>
              <a:sym typeface="Arial"/>
            </a:endParaRPr>
          </a:p>
          <a:p>
            <a:pPr indent="0" lvl="0" marL="0" rtl="0" algn="l">
              <a:spcBef>
                <a:spcPts val="1000"/>
              </a:spcBef>
              <a:spcAft>
                <a:spcPts val="0"/>
              </a:spcAft>
              <a:buNone/>
            </a:pPr>
            <a:r>
              <a:t/>
            </a:r>
            <a:endParaRPr>
              <a:latin typeface="Arial"/>
              <a:ea typeface="Arial"/>
              <a:cs typeface="Arial"/>
              <a:sym typeface="Arial"/>
            </a:endParaRPr>
          </a:p>
          <a:p>
            <a:pPr indent="-342900" lvl="0" marL="457200" rtl="0" algn="l">
              <a:spcBef>
                <a:spcPts val="1000"/>
              </a:spcBef>
              <a:spcAft>
                <a:spcPts val="0"/>
              </a:spcAft>
              <a:buSzPts val="1800"/>
              <a:buChar char="●"/>
            </a:pPr>
            <a:r>
              <a:rPr lang="en-US"/>
              <a:t>WFS - Wire Feed Speed. (Amperage)</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V - Voltage. (Constant)</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Correctly managing these settings is critical to GMAW/FCAW process. It can mean the difference between a good weld and a failed weld.</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sp>
        <p:nvSpPr>
          <p:cNvPr id="127" name="Google Shape;127;ga5699433f8_0_17"/>
          <p:cNvSpPr txBox="1"/>
          <p:nvPr/>
        </p:nvSpPr>
        <p:spPr>
          <a:xfrm>
            <a:off x="10128675" y="98075"/>
            <a:ext cx="2010600" cy="3834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Video of front of welder.</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a5699433f8_0_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equipment settings </a:t>
            </a:r>
            <a:r>
              <a:rPr lang="en-US" sz="3000">
                <a:latin typeface="Bebas Neue"/>
                <a:ea typeface="Bebas Neue"/>
                <a:cs typeface="Bebas Neue"/>
                <a:sym typeface="Bebas Neue"/>
              </a:rPr>
              <a:t>(WFS)</a:t>
            </a:r>
            <a:endParaRPr sz="3000">
              <a:latin typeface="Bebas Neue"/>
              <a:ea typeface="Bebas Neue"/>
              <a:cs typeface="Bebas Neue"/>
              <a:sym typeface="Bebas Neue"/>
            </a:endParaRPr>
          </a:p>
        </p:txBody>
      </p:sp>
      <p:sp>
        <p:nvSpPr>
          <p:cNvPr id="133" name="Google Shape;133;ga5699433f8_0_31"/>
          <p:cNvSpPr txBox="1"/>
          <p:nvPr>
            <p:ph idx="1" type="body"/>
          </p:nvPr>
        </p:nvSpPr>
        <p:spPr>
          <a:xfrm>
            <a:off x="433775" y="18256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WFS - Wire Feed Speed. (Amperage)</a:t>
            </a:r>
            <a:br>
              <a:rPr lang="en-US"/>
            </a:br>
            <a:endParaRPr/>
          </a:p>
          <a:p>
            <a:pPr indent="-342900" lvl="0" marL="457200" rtl="0" algn="l">
              <a:spcBef>
                <a:spcPts val="0"/>
              </a:spcBef>
              <a:spcAft>
                <a:spcPts val="0"/>
              </a:spcAft>
              <a:buSzPts val="1800"/>
              <a:buChar char="●"/>
            </a:pPr>
            <a:r>
              <a:rPr lang="en-US"/>
              <a:t>When not listed on the WPS the WFS can be determined by material thickness or </a:t>
            </a:r>
            <a:r>
              <a:rPr lang="en-US"/>
              <a:t>experiential</a:t>
            </a:r>
            <a:r>
              <a:rPr lang="en-US"/>
              <a:t> </a:t>
            </a:r>
            <a:r>
              <a:rPr lang="en-US"/>
              <a:t>knowledge</a:t>
            </a:r>
            <a:r>
              <a:rPr lang="en-US"/>
              <a:t>.</a:t>
            </a:r>
            <a:br>
              <a:rPr lang="en-US"/>
            </a:br>
            <a:endParaRPr/>
          </a:p>
          <a:p>
            <a:pPr indent="-342900" lvl="0" marL="457200" rtl="0" algn="l">
              <a:spcBef>
                <a:spcPts val="0"/>
              </a:spcBef>
              <a:spcAft>
                <a:spcPts val="0"/>
              </a:spcAft>
              <a:buSzPts val="1800"/>
              <a:buChar char="●"/>
            </a:pPr>
            <a:r>
              <a:rPr lang="en-US"/>
              <a:t>The following equation will get you close, but will still have to be fine tuned.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34" name="Google Shape;134;ga5699433f8_0_31"/>
          <p:cNvPicPr preferRelativeResize="0"/>
          <p:nvPr/>
        </p:nvPicPr>
        <p:blipFill>
          <a:blip r:embed="rId3">
            <a:alphaModFix/>
          </a:blip>
          <a:stretch>
            <a:fillRect/>
          </a:stretch>
        </p:blipFill>
        <p:spPr>
          <a:xfrm>
            <a:off x="2031475" y="4843525"/>
            <a:ext cx="9271199" cy="9222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a5699433f8_0_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Bebas Neue"/>
                <a:ea typeface="Bebas Neue"/>
                <a:cs typeface="Bebas Neue"/>
                <a:sym typeface="Bebas Neue"/>
              </a:rPr>
              <a:t>equipment settings </a:t>
            </a:r>
            <a:r>
              <a:rPr lang="en-US" sz="3000">
                <a:latin typeface="Bebas Neue"/>
                <a:ea typeface="Bebas Neue"/>
                <a:cs typeface="Bebas Neue"/>
                <a:sym typeface="Bebas Neue"/>
              </a:rPr>
              <a:t>(WFS)</a:t>
            </a:r>
            <a:endParaRPr sz="3000">
              <a:latin typeface="Bebas Neue"/>
              <a:ea typeface="Bebas Neue"/>
              <a:cs typeface="Bebas Neue"/>
              <a:sym typeface="Bebas Neue"/>
            </a:endParaRPr>
          </a:p>
        </p:txBody>
      </p:sp>
      <p:sp>
        <p:nvSpPr>
          <p:cNvPr id="140" name="Google Shape;140;ga5699433f8_0_42"/>
          <p:cNvSpPr txBox="1"/>
          <p:nvPr>
            <p:ph idx="1" type="body"/>
          </p:nvPr>
        </p:nvSpPr>
        <p:spPr>
          <a:xfrm>
            <a:off x="442300" y="1690825"/>
            <a:ext cx="11398800" cy="43512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Recommended</a:t>
            </a:r>
            <a:r>
              <a:rPr lang="en-US"/>
              <a:t> Amp Ranges for Wire Dia and </a:t>
            </a:r>
            <a:r>
              <a:rPr lang="en-US"/>
              <a:t>Corresponding</a:t>
            </a:r>
            <a:r>
              <a:rPr lang="en-US"/>
              <a:t> Thickness.</a:t>
            </a:r>
            <a:endParaRPr/>
          </a:p>
          <a:p>
            <a:pPr indent="-342900" lvl="1" marL="914400" rtl="0" algn="l">
              <a:spcBef>
                <a:spcPts val="0"/>
              </a:spcBef>
              <a:spcAft>
                <a:spcPts val="0"/>
              </a:spcAft>
              <a:buSzPts val="1800"/>
              <a:buChar char="○"/>
            </a:pPr>
            <a:r>
              <a:rPr lang="en-US"/>
              <a:t>Single Pass Only.</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sz="2300"/>
          </a:p>
        </p:txBody>
      </p:sp>
      <p:pic>
        <p:nvPicPr>
          <p:cNvPr id="141" name="Google Shape;141;ga5699433f8_0_42"/>
          <p:cNvPicPr preferRelativeResize="0"/>
          <p:nvPr/>
        </p:nvPicPr>
        <p:blipFill>
          <a:blip r:embed="rId3">
            <a:alphaModFix/>
          </a:blip>
          <a:stretch>
            <a:fillRect/>
          </a:stretch>
        </p:blipFill>
        <p:spPr>
          <a:xfrm>
            <a:off x="6601725" y="3078100"/>
            <a:ext cx="3894175" cy="3311879"/>
          </a:xfrm>
          <a:prstGeom prst="rect">
            <a:avLst/>
          </a:prstGeom>
          <a:noFill/>
          <a:ln>
            <a:noFill/>
          </a:ln>
        </p:spPr>
      </p:pic>
      <p:pic>
        <p:nvPicPr>
          <p:cNvPr id="142" name="Google Shape;142;ga5699433f8_0_42"/>
          <p:cNvPicPr preferRelativeResize="0"/>
          <p:nvPr/>
        </p:nvPicPr>
        <p:blipFill>
          <a:blip r:embed="rId4">
            <a:alphaModFix/>
          </a:blip>
          <a:stretch>
            <a:fillRect/>
          </a:stretch>
        </p:blipFill>
        <p:spPr>
          <a:xfrm>
            <a:off x="1199650" y="3078100"/>
            <a:ext cx="3894175" cy="2583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2020-10-26T17:04:27Z</dcterms:created>
  <dc:creator>Andrew Beirnes</dc:creator>
</cp:coreProperties>
</file>